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302" r:id="rId3"/>
    <p:sldId id="298" r:id="rId4"/>
    <p:sldId id="307" r:id="rId5"/>
    <p:sldId id="270" r:id="rId6"/>
    <p:sldId id="265" r:id="rId7"/>
    <p:sldId id="268" r:id="rId8"/>
    <p:sldId id="276" r:id="rId9"/>
    <p:sldId id="325" r:id="rId10"/>
    <p:sldId id="326" r:id="rId11"/>
    <p:sldId id="320" r:id="rId12"/>
    <p:sldId id="324" r:id="rId13"/>
    <p:sldId id="272" r:id="rId14"/>
    <p:sldId id="273" r:id="rId15"/>
    <p:sldId id="274" r:id="rId16"/>
    <p:sldId id="275" r:id="rId17"/>
    <p:sldId id="277" r:id="rId18"/>
    <p:sldId id="282" r:id="rId19"/>
    <p:sldId id="278" r:id="rId20"/>
    <p:sldId id="284" r:id="rId21"/>
    <p:sldId id="288" r:id="rId22"/>
    <p:sldId id="283" r:id="rId23"/>
    <p:sldId id="285" r:id="rId24"/>
    <p:sldId id="281" r:id="rId25"/>
    <p:sldId id="289" r:id="rId26"/>
    <p:sldId id="311" r:id="rId27"/>
    <p:sldId id="317" r:id="rId28"/>
    <p:sldId id="327" r:id="rId29"/>
    <p:sldId id="32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p:cViewPr varScale="1">
        <p:scale>
          <a:sx n="74" d="100"/>
          <a:sy n="74" d="100"/>
        </p:scale>
        <p:origin x="55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fld id="{71E50B69-51D3-4774-9C29-3CD90496AE38}" type="datetimeFigureOut">
              <a:rPr lang="en-MY" smtClean="0"/>
              <a:t>29/1/2018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341823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71E50B69-51D3-4774-9C29-3CD90496AE38}" type="datetimeFigureOut">
              <a:rPr lang="en-MY" smtClean="0"/>
              <a:t>29/1/2018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306390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71E50B69-51D3-4774-9C29-3CD90496AE38}" type="datetimeFigureOut">
              <a:rPr lang="en-MY" smtClean="0"/>
              <a:t>29/1/2018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257581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71E50B69-51D3-4774-9C29-3CD90496AE38}" type="datetimeFigureOut">
              <a:rPr lang="en-MY" smtClean="0"/>
              <a:t>29/1/2018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255737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E50B69-51D3-4774-9C29-3CD90496AE38}" type="datetimeFigureOut">
              <a:rPr lang="en-MY" smtClean="0"/>
              <a:t>29/1/2018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182093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fld id="{71E50B69-51D3-4774-9C29-3CD90496AE38}" type="datetimeFigureOut">
              <a:rPr lang="en-MY" smtClean="0"/>
              <a:t>29/1/2018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362299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fld id="{71E50B69-51D3-4774-9C29-3CD90496AE38}" type="datetimeFigureOut">
              <a:rPr lang="en-MY" smtClean="0"/>
              <a:t>29/1/2018</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953382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fld id="{71E50B69-51D3-4774-9C29-3CD90496AE38}" type="datetimeFigureOut">
              <a:rPr lang="en-MY" smtClean="0"/>
              <a:t>29/1/2018</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1923189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50B69-51D3-4774-9C29-3CD90496AE38}" type="datetimeFigureOut">
              <a:rPr lang="en-MY" smtClean="0"/>
              <a:t>29/1/2018</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183715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E50B69-51D3-4774-9C29-3CD90496AE38}" type="datetimeFigureOut">
              <a:rPr lang="en-MY" smtClean="0"/>
              <a:t>29/1/2018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74985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E50B69-51D3-4774-9C29-3CD90496AE38}" type="datetimeFigureOut">
              <a:rPr lang="en-MY" smtClean="0"/>
              <a:t>29/1/2018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0C5D479F-2D71-4C41-9184-AFE97FA77275}" type="slidenum">
              <a:rPr lang="en-MY" smtClean="0"/>
              <a:t>‹#›</a:t>
            </a:fld>
            <a:endParaRPr lang="en-MY"/>
          </a:p>
        </p:txBody>
      </p:sp>
    </p:spTree>
    <p:extLst>
      <p:ext uri="{BB962C8B-B14F-4D97-AF65-F5344CB8AC3E}">
        <p14:creationId xmlns:p14="http://schemas.microsoft.com/office/powerpoint/2010/main" val="3232143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50B69-51D3-4774-9C29-3CD90496AE38}" type="datetimeFigureOut">
              <a:rPr lang="en-MY" smtClean="0"/>
              <a:t>29/1/2018</a:t>
            </a:fld>
            <a:endParaRPr lang="en-MY"/>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D479F-2D71-4C41-9184-AFE97FA77275}" type="slidenum">
              <a:rPr lang="en-MY" smtClean="0"/>
              <a:t>‹#›</a:t>
            </a:fld>
            <a:endParaRPr lang="en-MY"/>
          </a:p>
        </p:txBody>
      </p:sp>
    </p:spTree>
    <p:extLst>
      <p:ext uri="{BB962C8B-B14F-4D97-AF65-F5344CB8AC3E}">
        <p14:creationId xmlns:p14="http://schemas.microsoft.com/office/powerpoint/2010/main" val="1922210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www.flickr.com/photos/apfnet/"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ctrTitle"/>
          </p:nvPr>
        </p:nvSpPr>
        <p:spPr>
          <a:xfrm>
            <a:off x="5867400" y="1905296"/>
            <a:ext cx="6096000" cy="2251095"/>
          </a:xfrm>
        </p:spPr>
        <p:txBody>
          <a:bodyPr>
            <a:normAutofit fontScale="90000"/>
          </a:bodyPr>
          <a:lstStyle/>
          <a:p>
            <a:r>
              <a:rPr lang="en-SG" altLang="en-US" sz="2800" b="1" dirty="0" smtClean="0">
                <a:latin typeface="Arial" pitchFamily="34" charset="0"/>
                <a:cs typeface="Arial" pitchFamily="34" charset="0"/>
              </a:rPr>
              <a:t/>
            </a:r>
            <a:br>
              <a:rPr lang="en-SG" altLang="en-US" sz="2800" b="1" dirty="0" smtClean="0">
                <a:latin typeface="Arial" pitchFamily="34" charset="0"/>
                <a:cs typeface="Arial" pitchFamily="34" charset="0"/>
              </a:rPr>
            </a:br>
            <a:r>
              <a:rPr lang="en-MY" sz="4400" b="1" dirty="0">
                <a:solidFill>
                  <a:srgbClr val="0066FF"/>
                </a:solidFill>
                <a:latin typeface="+mn-lt"/>
                <a:ea typeface="Gulim" pitchFamily="34" charset="-127"/>
              </a:rPr>
              <a:t>Progress of </a:t>
            </a:r>
            <a:r>
              <a:rPr lang="en-SG" sz="4400" b="1" dirty="0" err="1" smtClean="0">
                <a:solidFill>
                  <a:srgbClr val="0066FF"/>
                </a:solidFill>
                <a:latin typeface="+mn-lt"/>
                <a:ea typeface="Gulim" pitchFamily="34" charset="-127"/>
              </a:rPr>
              <a:t>APFNet</a:t>
            </a:r>
            <a:r>
              <a:rPr lang="en-SG" sz="4400" b="1" dirty="0" smtClean="0">
                <a:solidFill>
                  <a:srgbClr val="0066FF"/>
                </a:solidFill>
                <a:latin typeface="+mn-lt"/>
                <a:ea typeface="Gulim" pitchFamily="34" charset="-127"/>
              </a:rPr>
              <a:t>/2013/PP/05</a:t>
            </a:r>
            <a:r>
              <a:rPr lang="en-MY" sz="2800" b="1" dirty="0" smtClean="0">
                <a:latin typeface="Arial" pitchFamily="34" charset="0"/>
                <a:cs typeface="Arial" pitchFamily="34" charset="0"/>
              </a:rPr>
              <a:t/>
            </a:r>
            <a:br>
              <a:rPr lang="en-MY" sz="2800" b="1" dirty="0" smtClean="0">
                <a:latin typeface="Arial" pitchFamily="34" charset="0"/>
                <a:cs typeface="Arial" pitchFamily="34" charset="0"/>
              </a:rPr>
            </a:br>
            <a:r>
              <a:rPr lang="en-MY" sz="2800" b="1" dirty="0" smtClean="0">
                <a:latin typeface="Arial" pitchFamily="34" charset="0"/>
                <a:cs typeface="Arial" pitchFamily="34" charset="0"/>
              </a:rPr>
              <a:t>Community </a:t>
            </a:r>
            <a:r>
              <a:rPr lang="en-MY" sz="2800" b="1" dirty="0">
                <a:latin typeface="Arial" pitchFamily="34" charset="0"/>
                <a:cs typeface="Arial" pitchFamily="34" charset="0"/>
              </a:rPr>
              <a:t>Based Sustainable Forest Management of Sungai </a:t>
            </a:r>
            <a:r>
              <a:rPr lang="en-MY" sz="2800" b="1" dirty="0" err="1">
                <a:latin typeface="Arial" pitchFamily="34" charset="0"/>
                <a:cs typeface="Arial" pitchFamily="34" charset="0"/>
              </a:rPr>
              <a:t>Medihit</a:t>
            </a:r>
            <a:r>
              <a:rPr lang="en-MY" sz="2800" b="1" dirty="0">
                <a:latin typeface="Arial" pitchFamily="34" charset="0"/>
                <a:cs typeface="Arial" pitchFamily="34" charset="0"/>
              </a:rPr>
              <a:t> Watershed, Sarawak, MALAYSIA</a:t>
            </a:r>
            <a:r>
              <a:rPr lang="en-US" altLang="en-US" sz="2800" b="1" dirty="0">
                <a:latin typeface="Arial" pitchFamily="34" charset="0"/>
                <a:cs typeface="Arial" pitchFamily="34" charset="0"/>
              </a:rPr>
              <a:t/>
            </a:r>
            <a:br>
              <a:rPr lang="en-US" altLang="en-US" sz="2800" b="1" dirty="0">
                <a:latin typeface="Arial" pitchFamily="34" charset="0"/>
                <a:cs typeface="Arial" pitchFamily="34" charset="0"/>
              </a:rPr>
            </a:br>
            <a:endParaRPr lang="en-US" altLang="en-US" sz="2800" b="1" dirty="0">
              <a:latin typeface="Arial" pitchFamily="34" charset="0"/>
              <a:cs typeface="Arial" pitchFamily="34" charset="0"/>
            </a:endParaRPr>
          </a:p>
        </p:txBody>
      </p:sp>
      <p:sp>
        <p:nvSpPr>
          <p:cNvPr id="2051" name="Subtitle 2"/>
          <p:cNvSpPr>
            <a:spLocks noGrp="1"/>
          </p:cNvSpPr>
          <p:nvPr>
            <p:ph type="subTitle" idx="1"/>
          </p:nvPr>
        </p:nvSpPr>
        <p:spPr>
          <a:xfrm>
            <a:off x="6051551" y="5140660"/>
            <a:ext cx="5689600" cy="1079500"/>
          </a:xfrm>
        </p:spPr>
        <p:txBody>
          <a:bodyPr/>
          <a:lstStyle/>
          <a:p>
            <a:pPr>
              <a:defRPr/>
            </a:pPr>
            <a:r>
              <a:rPr lang="en-US" sz="1600" b="1" dirty="0" smtClean="0"/>
              <a:t>The 2nd </a:t>
            </a:r>
            <a:r>
              <a:rPr lang="en-US" sz="1600" b="1" dirty="0"/>
              <a:t>meeting of the </a:t>
            </a:r>
            <a:r>
              <a:rPr lang="en-US" sz="1600" b="1" dirty="0" err="1"/>
              <a:t>APFNet</a:t>
            </a:r>
            <a:r>
              <a:rPr lang="en-US" sz="1600" b="1" dirty="0"/>
              <a:t> Council </a:t>
            </a:r>
            <a:endParaRPr lang="en-US" sz="1600" b="1" dirty="0" smtClean="0"/>
          </a:p>
          <a:p>
            <a:pPr>
              <a:defRPr/>
            </a:pPr>
            <a:r>
              <a:rPr lang="en-US" altLang="en-US" sz="1600" b="1" dirty="0" err="1"/>
              <a:t>Siem</a:t>
            </a:r>
            <a:r>
              <a:rPr lang="en-US" altLang="en-US" sz="1600" b="1" dirty="0"/>
              <a:t> Reap, Cambodia </a:t>
            </a:r>
            <a:endParaRPr lang="en-US" altLang="en-US" sz="2400" dirty="0" smtClean="0">
              <a:solidFill>
                <a:srgbClr val="898989"/>
              </a:solidFill>
              <a:latin typeface="Arial" charset="0"/>
              <a:cs typeface="Arial" charset="0"/>
            </a:endParaRPr>
          </a:p>
        </p:txBody>
      </p:sp>
      <p:sp>
        <p:nvSpPr>
          <p:cNvPr id="68612" name="Rectangle 3"/>
          <p:cNvSpPr>
            <a:spLocks noChangeArrowheads="1"/>
          </p:cNvSpPr>
          <p:nvPr/>
        </p:nvSpPr>
        <p:spPr bwMode="auto">
          <a:xfrm>
            <a:off x="6051551" y="3716339"/>
            <a:ext cx="5689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endParaRPr lang="en-US" altLang="en-US" sz="2200" b="1" dirty="0" smtClean="0">
              <a:latin typeface="Arial" pitchFamily="34" charset="0"/>
            </a:endParaRPr>
          </a:p>
          <a:p>
            <a:pPr algn="r" eaLnBrk="1" hangingPunct="1">
              <a:spcBef>
                <a:spcPct val="0"/>
              </a:spcBef>
              <a:buFontTx/>
              <a:buNone/>
            </a:pPr>
            <a:r>
              <a:rPr lang="en-US" altLang="en-US" sz="2200" b="1" dirty="0" smtClean="0">
                <a:latin typeface="Arial" pitchFamily="34" charset="0"/>
              </a:rPr>
              <a:t>LI Qiang</a:t>
            </a:r>
            <a:endParaRPr lang="en-US" altLang="en-US" sz="2200" b="1" dirty="0">
              <a:latin typeface="Arial" pitchFamily="34" charset="0"/>
            </a:endParaRPr>
          </a:p>
          <a:p>
            <a:pPr algn="r" eaLnBrk="1" hangingPunct="1">
              <a:spcBef>
                <a:spcPct val="0"/>
              </a:spcBef>
              <a:buFontTx/>
              <a:buNone/>
            </a:pPr>
            <a:r>
              <a:rPr lang="en-US" altLang="en-US" sz="2200" b="1" dirty="0"/>
              <a:t>ITTO Secretariat  </a:t>
            </a:r>
            <a:endParaRPr lang="en-MY" altLang="en-US" sz="2200" dirty="0"/>
          </a:p>
        </p:txBody>
      </p:sp>
      <p:pic>
        <p:nvPicPr>
          <p:cNvPr id="68613" name="Picture 3" descr="E:\itto lanjak entimau\PB110325.JPG"/>
          <p:cNvPicPr>
            <a:picLocks noChangeAspect="1" noChangeArrowheads="1"/>
          </p:cNvPicPr>
          <p:nvPr/>
        </p:nvPicPr>
        <p:blipFill>
          <a:blip r:embed="rId2" cstate="email">
            <a:extLst>
              <a:ext uri="{28A0092B-C50C-407E-A947-70E740481C1C}">
                <a14:useLocalDpi xmlns:a14="http://schemas.microsoft.com/office/drawing/2010/main"/>
              </a:ext>
            </a:extLst>
          </a:blip>
          <a:srcRect l="13333" r="5185"/>
          <a:stretch>
            <a:fillRect/>
          </a:stretch>
        </p:blipFill>
        <p:spPr bwMode="auto">
          <a:xfrm>
            <a:off x="0" y="0"/>
            <a:ext cx="558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6051551" y="5022200"/>
            <a:ext cx="56896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68615" name="Rectangle 3"/>
          <p:cNvSpPr>
            <a:spLocks noChangeArrowheads="1"/>
          </p:cNvSpPr>
          <p:nvPr/>
        </p:nvSpPr>
        <p:spPr bwMode="auto">
          <a:xfrm>
            <a:off x="5715000" y="6021388"/>
            <a:ext cx="6248400"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AU" altLang="en-AU" sz="2000" b="1" baseline="4000">
                <a:solidFill>
                  <a:srgbClr val="002F5D"/>
                </a:solidFill>
                <a:latin typeface="Arial" pitchFamily="34" charset="0"/>
              </a:rPr>
              <a:t>INTERNATIONAL</a:t>
            </a:r>
            <a:r>
              <a:rPr lang="en-AU" altLang="en-AU" sz="2000" b="1">
                <a:solidFill>
                  <a:srgbClr val="002F5D"/>
                </a:solidFill>
                <a:latin typeface="Arial" pitchFamily="34" charset="0"/>
              </a:rPr>
              <a:t> </a:t>
            </a:r>
            <a:r>
              <a:rPr lang="en-AU" altLang="en-AU" sz="2000" b="1" baseline="4000">
                <a:solidFill>
                  <a:srgbClr val="002F5D"/>
                </a:solidFill>
                <a:latin typeface="Arial" pitchFamily="34" charset="0"/>
              </a:rPr>
              <a:t>TROPICAL TIMBER ORGANIZATION (ITTO)</a:t>
            </a:r>
            <a:endParaRPr lang="en-AU" altLang="en-AU" sz="2000" b="1">
              <a:solidFill>
                <a:srgbClr val="002F5D"/>
              </a:solidFill>
              <a:latin typeface="Arial" pitchFamily="34"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5023" y="162119"/>
            <a:ext cx="1088353" cy="1427348"/>
          </a:xfrm>
          <a:prstGeom prst="rect">
            <a:avLst/>
          </a:prstGeom>
          <a:ln>
            <a:solidFill>
              <a:schemeClr val="tx1"/>
            </a:solidFill>
          </a:ln>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53614" y="162119"/>
            <a:ext cx="1887537" cy="1434529"/>
          </a:xfrm>
          <a:prstGeom prst="rect">
            <a:avLst/>
          </a:prstGeom>
          <a:ln>
            <a:solidFill>
              <a:schemeClr val="tx1"/>
            </a:solidFill>
          </a:ln>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1551" y="195551"/>
            <a:ext cx="1693307" cy="1360485"/>
          </a:xfrm>
          <a:prstGeom prst="rect">
            <a:avLst/>
          </a:prstGeom>
          <a:ln>
            <a:solidFill>
              <a:schemeClr val="tx1"/>
            </a:solidFill>
          </a:ln>
        </p:spPr>
      </p:pic>
    </p:spTree>
    <p:extLst>
      <p:ext uri="{BB962C8B-B14F-4D97-AF65-F5344CB8AC3E}">
        <p14:creationId xmlns:p14="http://schemas.microsoft.com/office/powerpoint/2010/main" val="374121428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826" y="-36214"/>
            <a:ext cx="10515600" cy="1325563"/>
          </a:xfrm>
        </p:spPr>
        <p:txBody>
          <a:bodyPr>
            <a:normAutofit/>
          </a:bodyPr>
          <a:lstStyle/>
          <a:p>
            <a:r>
              <a:rPr lang="en-SG" b="1" dirty="0">
                <a:solidFill>
                  <a:srgbClr val="0070C0"/>
                </a:solidFill>
              </a:rPr>
              <a:t>Community Forest Management Planning</a:t>
            </a:r>
            <a:endParaRPr lang="en-US" b="1" dirty="0">
              <a:solidFill>
                <a:srgbClr val="0070C0"/>
              </a:solidFill>
            </a:endParaRPr>
          </a:p>
        </p:txBody>
      </p:sp>
      <p:sp>
        <p:nvSpPr>
          <p:cNvPr id="3" name="Rectangle 2"/>
          <p:cNvSpPr/>
          <p:nvPr/>
        </p:nvSpPr>
        <p:spPr>
          <a:xfrm>
            <a:off x="4816444" y="1086269"/>
            <a:ext cx="6771992" cy="5781070"/>
          </a:xfrm>
          <a:prstGeom prst="rect">
            <a:avLst/>
          </a:prstGeom>
        </p:spPr>
        <p:txBody>
          <a:bodyPr wrap="square">
            <a:spAutoFit/>
          </a:bodyPr>
          <a:lstStyle/>
          <a:p>
            <a:pPr>
              <a:lnSpc>
                <a:spcPts val="2600"/>
              </a:lnSpc>
            </a:pPr>
            <a:r>
              <a:rPr lang="en-US" sz="2400" dirty="0"/>
              <a:t>In Sarawak,  the success of community forestry activities was seen as dependent on </a:t>
            </a:r>
            <a:endParaRPr lang="en-US" sz="2400" dirty="0" smtClean="0"/>
          </a:p>
          <a:p>
            <a:pPr>
              <a:lnSpc>
                <a:spcPts val="2600"/>
              </a:lnSpc>
            </a:pPr>
            <a:r>
              <a:rPr lang="en-US" sz="2400" dirty="0" smtClean="0"/>
              <a:t>(</a:t>
            </a:r>
            <a:r>
              <a:rPr lang="en-US" sz="2400" dirty="0" err="1"/>
              <a:t>i</a:t>
            </a:r>
            <a:r>
              <a:rPr lang="en-US" sz="2400" dirty="0"/>
              <a:t>) the community possessing on legal rights to forest produce and/or security of land tenure and </a:t>
            </a:r>
          </a:p>
          <a:p>
            <a:pPr>
              <a:lnSpc>
                <a:spcPts val="2600"/>
              </a:lnSpc>
            </a:pPr>
            <a:r>
              <a:rPr lang="en-US" sz="2400" dirty="0"/>
              <a:t>(ii) initiative taken by the community (rather than imposed from outside</a:t>
            </a:r>
            <a:r>
              <a:rPr lang="en-US" sz="2400" dirty="0" smtClean="0"/>
              <a:t>)</a:t>
            </a:r>
          </a:p>
          <a:p>
            <a:pPr>
              <a:lnSpc>
                <a:spcPts val="2600"/>
              </a:lnSpc>
            </a:pPr>
            <a:endParaRPr lang="en-SG" sz="2600" dirty="0"/>
          </a:p>
          <a:p>
            <a:r>
              <a:rPr lang="en-SG" sz="2600" dirty="0" smtClean="0"/>
              <a:t>Discussions of the project with the two indigenous communities include: </a:t>
            </a:r>
          </a:p>
          <a:p>
            <a:pPr>
              <a:lnSpc>
                <a:spcPts val="1400"/>
              </a:lnSpc>
            </a:pPr>
            <a:endParaRPr lang="en-SG" sz="2600" dirty="0" smtClean="0"/>
          </a:p>
          <a:p>
            <a:pPr marL="342900" indent="-342900">
              <a:lnSpc>
                <a:spcPts val="2400"/>
              </a:lnSpc>
              <a:buFont typeface="Arial" panose="020B0604020202020204" pitchFamily="34" charset="0"/>
              <a:buChar char="•"/>
            </a:pPr>
            <a:r>
              <a:rPr lang="en-SG" sz="2600" dirty="0" smtClean="0"/>
              <a:t>limiting </a:t>
            </a:r>
            <a:r>
              <a:rPr lang="en-SG" sz="2600" dirty="0"/>
              <a:t>extraction of important timber species used for house and boat construction; </a:t>
            </a:r>
            <a:endParaRPr lang="en-SG" sz="2600" dirty="0" smtClean="0"/>
          </a:p>
          <a:p>
            <a:pPr marL="342900" indent="-342900">
              <a:lnSpc>
                <a:spcPts val="2400"/>
              </a:lnSpc>
              <a:buFont typeface="Arial" panose="020B0604020202020204" pitchFamily="34" charset="0"/>
              <a:buChar char="•"/>
            </a:pPr>
            <a:r>
              <a:rPr lang="en-SG" sz="2600" dirty="0" smtClean="0"/>
              <a:t>felling </a:t>
            </a:r>
            <a:r>
              <a:rPr lang="en-SG" sz="2600" dirty="0"/>
              <a:t>only mature trees (e.g. </a:t>
            </a:r>
            <a:r>
              <a:rPr lang="en-SG" sz="2600" dirty="0" err="1"/>
              <a:t>ramin</a:t>
            </a:r>
            <a:r>
              <a:rPr lang="en-SG" sz="2600" dirty="0"/>
              <a:t> for planks and </a:t>
            </a:r>
            <a:r>
              <a:rPr lang="en-SG" sz="2600" dirty="0" err="1"/>
              <a:t>kapur</a:t>
            </a:r>
            <a:r>
              <a:rPr lang="en-SG" sz="2600" dirty="0"/>
              <a:t> for the body of a </a:t>
            </a:r>
            <a:r>
              <a:rPr lang="en-SG" sz="2600" dirty="0" smtClean="0"/>
              <a:t>boat); </a:t>
            </a:r>
          </a:p>
          <a:p>
            <a:pPr marL="342900" indent="-342900">
              <a:lnSpc>
                <a:spcPts val="2400"/>
              </a:lnSpc>
              <a:buFont typeface="Arial" panose="020B0604020202020204" pitchFamily="34" charset="0"/>
              <a:buChar char="•"/>
            </a:pPr>
            <a:r>
              <a:rPr lang="en-SG" sz="2600" dirty="0" smtClean="0"/>
              <a:t>nurturing </a:t>
            </a:r>
            <a:r>
              <a:rPr lang="en-SG" sz="2600" dirty="0"/>
              <a:t>seedlings, saplings and immature trees and leaving them to mature. </a:t>
            </a:r>
            <a:endParaRPr lang="en-SG" sz="2600" dirty="0" smtClean="0"/>
          </a:p>
          <a:p>
            <a:pPr marL="342900" indent="-342900">
              <a:lnSpc>
                <a:spcPts val="2400"/>
              </a:lnSpc>
              <a:buFont typeface="Arial" panose="020B0604020202020204" pitchFamily="34" charset="0"/>
              <a:buChar char="•"/>
            </a:pPr>
            <a:endParaRPr lang="en-SG" sz="2600" dirty="0" smtClean="0"/>
          </a:p>
        </p:txBody>
      </p:sp>
      <p:pic>
        <p:nvPicPr>
          <p:cNvPr id="4" name="Picture 3" descr="Lg Napir plot 1-6 for report"/>
          <p:cNvPicPr/>
          <p:nvPr/>
        </p:nvPicPr>
        <p:blipFill>
          <a:blip r:embed="rId2" cstate="print"/>
          <a:srcRect l="5486" t="2144" r="987" b="9677"/>
          <a:stretch>
            <a:fillRect/>
          </a:stretch>
        </p:blipFill>
        <p:spPr bwMode="auto">
          <a:xfrm>
            <a:off x="547338" y="1211926"/>
            <a:ext cx="3481454" cy="2490942"/>
          </a:xfrm>
          <a:prstGeom prst="rect">
            <a:avLst/>
          </a:prstGeom>
          <a:noFill/>
          <a:ln w="9525">
            <a:noFill/>
            <a:miter lim="800000"/>
            <a:headEnd/>
            <a:tailEnd/>
          </a:ln>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1112" y="3868950"/>
            <a:ext cx="3393906" cy="2545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4287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Traditional Longhouse at Long </a:t>
            </a:r>
            <a:r>
              <a:rPr lang="en-MY" sz="4400" b="1" dirty="0" err="1" smtClean="0">
                <a:solidFill>
                  <a:srgbClr val="0070C0"/>
                </a:solidFill>
              </a:rPr>
              <a:t>Napir</a:t>
            </a:r>
            <a:r>
              <a:rPr lang="en-MY" sz="4400" b="1" dirty="0" smtClean="0">
                <a:solidFill>
                  <a:srgbClr val="0070C0"/>
                </a:solidFill>
              </a:rPr>
              <a:t> </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endParaRPr lang="en-MY" sz="3600" dirty="0"/>
          </a:p>
        </p:txBody>
      </p:sp>
      <p:sp>
        <p:nvSpPr>
          <p:cNvPr id="4" name="TextBox 3"/>
          <p:cNvSpPr txBox="1"/>
          <p:nvPr/>
        </p:nvSpPr>
        <p:spPr>
          <a:xfrm>
            <a:off x="1027043" y="1122943"/>
            <a:ext cx="4658138" cy="954107"/>
          </a:xfrm>
          <a:prstGeom prst="rect">
            <a:avLst/>
          </a:prstGeom>
          <a:solidFill>
            <a:srgbClr val="00B050"/>
          </a:solidFill>
        </p:spPr>
        <p:txBody>
          <a:bodyPr wrap="square" rtlCol="0">
            <a:spAutoFit/>
          </a:bodyPr>
          <a:lstStyle/>
          <a:p>
            <a:pPr algn="ctr"/>
            <a:r>
              <a:rPr lang="en-MY" sz="2800" dirty="0" err="1" smtClean="0">
                <a:solidFill>
                  <a:schemeClr val="bg1"/>
                </a:solidFill>
              </a:rPr>
              <a:t>Kelabit’s</a:t>
            </a:r>
            <a:r>
              <a:rPr lang="en-MY" sz="2800" dirty="0" smtClean="0">
                <a:solidFill>
                  <a:schemeClr val="bg1"/>
                </a:solidFill>
              </a:rPr>
              <a:t> longhouse at</a:t>
            </a:r>
          </a:p>
          <a:p>
            <a:pPr algn="ctr"/>
            <a:r>
              <a:rPr lang="en-MY" sz="2800" dirty="0" smtClean="0">
                <a:solidFill>
                  <a:schemeClr val="bg1"/>
                </a:solidFill>
              </a:rPr>
              <a:t>Long </a:t>
            </a:r>
            <a:r>
              <a:rPr lang="en-MY" sz="2800" dirty="0" err="1" smtClean="0">
                <a:solidFill>
                  <a:schemeClr val="bg1"/>
                </a:solidFill>
              </a:rPr>
              <a:t>Napir</a:t>
            </a:r>
            <a:endParaRPr lang="en-MY" sz="2800" dirty="0">
              <a:solidFill>
                <a:schemeClr val="bg1"/>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043" y="2566834"/>
            <a:ext cx="4658138" cy="3493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6248400" y="2566834"/>
            <a:ext cx="5311802" cy="3204210"/>
          </a:xfrm>
          <a:prstGeom prst="rect">
            <a:avLst/>
          </a:prstGeom>
          <a:ln w="28575">
            <a:solidFill>
              <a:schemeClr val="tx1"/>
            </a:solidFill>
          </a:ln>
        </p:spPr>
      </p:pic>
      <p:sp>
        <p:nvSpPr>
          <p:cNvPr id="10" name="TextBox 9"/>
          <p:cNvSpPr txBox="1"/>
          <p:nvPr/>
        </p:nvSpPr>
        <p:spPr>
          <a:xfrm>
            <a:off x="6575232" y="1122941"/>
            <a:ext cx="4658138" cy="1200329"/>
          </a:xfrm>
          <a:prstGeom prst="rect">
            <a:avLst/>
          </a:prstGeom>
          <a:solidFill>
            <a:srgbClr val="00B050"/>
          </a:solidFill>
        </p:spPr>
        <p:txBody>
          <a:bodyPr wrap="square" rtlCol="0">
            <a:spAutoFit/>
          </a:bodyPr>
          <a:lstStyle/>
          <a:p>
            <a:pPr algn="ctr"/>
            <a:r>
              <a:rPr lang="en-US" sz="2400" dirty="0" smtClean="0">
                <a:solidFill>
                  <a:schemeClr val="bg1"/>
                </a:solidFill>
              </a:rPr>
              <a:t>Village </a:t>
            </a:r>
            <a:r>
              <a:rPr lang="en-US" sz="2400" dirty="0">
                <a:solidFill>
                  <a:schemeClr val="bg1"/>
                </a:solidFill>
              </a:rPr>
              <a:t>meeting </a:t>
            </a:r>
            <a:r>
              <a:rPr lang="en-US" sz="2400" dirty="0" smtClean="0">
                <a:solidFill>
                  <a:schemeClr val="bg1"/>
                </a:solidFill>
              </a:rPr>
              <a:t>consultant </a:t>
            </a:r>
            <a:r>
              <a:rPr lang="en-US" sz="2400" dirty="0">
                <a:solidFill>
                  <a:schemeClr val="bg1"/>
                </a:solidFill>
              </a:rPr>
              <a:t>at Long </a:t>
            </a:r>
            <a:r>
              <a:rPr lang="en-US" sz="2400" dirty="0" err="1">
                <a:solidFill>
                  <a:schemeClr val="bg1"/>
                </a:solidFill>
              </a:rPr>
              <a:t>Napir</a:t>
            </a:r>
            <a:r>
              <a:rPr lang="en-US" sz="2400" dirty="0">
                <a:solidFill>
                  <a:schemeClr val="bg1"/>
                </a:solidFill>
              </a:rPr>
              <a:t> </a:t>
            </a:r>
            <a:r>
              <a:rPr lang="en-US" sz="2400" dirty="0" smtClean="0">
                <a:solidFill>
                  <a:schemeClr val="bg1"/>
                </a:solidFill>
              </a:rPr>
              <a:t>until </a:t>
            </a:r>
            <a:r>
              <a:rPr lang="en-US" sz="2400" dirty="0">
                <a:solidFill>
                  <a:schemeClr val="bg1"/>
                </a:solidFill>
              </a:rPr>
              <a:t>late at night without </a:t>
            </a:r>
            <a:r>
              <a:rPr lang="en-US" sz="2400" dirty="0" smtClean="0">
                <a:solidFill>
                  <a:schemeClr val="bg1"/>
                </a:solidFill>
              </a:rPr>
              <a:t>electricity</a:t>
            </a:r>
            <a:r>
              <a:rPr lang="en-MY" sz="2400" dirty="0" smtClean="0">
                <a:solidFill>
                  <a:schemeClr val="bg1"/>
                </a:solidFill>
              </a:rPr>
              <a:t> </a:t>
            </a:r>
            <a:endParaRPr lang="en-MY" sz="2400" dirty="0">
              <a:solidFill>
                <a:schemeClr val="bg1"/>
              </a:solidFill>
            </a:endParaRPr>
          </a:p>
        </p:txBody>
      </p:sp>
    </p:spTree>
    <p:extLst>
      <p:ext uri="{BB962C8B-B14F-4D97-AF65-F5344CB8AC3E}">
        <p14:creationId xmlns:p14="http://schemas.microsoft.com/office/powerpoint/2010/main" val="302374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OUTREACH PLANS OF APFNET-ITTO-SARAWAK FD </a:t>
            </a:r>
            <a:br>
              <a:rPr lang="en-MY" sz="4400" b="1" dirty="0" smtClean="0">
                <a:solidFill>
                  <a:srgbClr val="0070C0"/>
                </a:solidFill>
              </a:rPr>
            </a:br>
            <a:r>
              <a:rPr lang="en-MY" sz="4400" b="1" dirty="0" smtClean="0">
                <a:solidFill>
                  <a:srgbClr val="0070C0"/>
                </a:solidFill>
              </a:rPr>
              <a:t>SUNGAI MEDIHIT WATERSHED PARTNERSHIP</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marL="571500" indent="-571500" algn="l">
              <a:buFont typeface="Arial" panose="020B0604020202020204" pitchFamily="34" charset="0"/>
              <a:buChar char="•"/>
            </a:pPr>
            <a:r>
              <a:rPr lang="en-MY" sz="3200" dirty="0" smtClean="0"/>
              <a:t>Several photos of Project activities have been uploaded to </a:t>
            </a:r>
            <a:r>
              <a:rPr lang="en-MY" sz="3200" dirty="0" smtClean="0">
                <a:hlinkClick r:id="rId2"/>
              </a:rPr>
              <a:t>https</a:t>
            </a:r>
            <a:r>
              <a:rPr lang="en-MY" sz="3200" dirty="0">
                <a:hlinkClick r:id="rId2"/>
              </a:rPr>
              <a:t>://www.flickr.com/photos/apfnet</a:t>
            </a:r>
            <a:r>
              <a:rPr lang="en-MY" sz="3200" dirty="0" smtClean="0">
                <a:hlinkClick r:id="rId2"/>
              </a:rPr>
              <a:t>/</a:t>
            </a:r>
            <a:endParaRPr lang="en-MY" sz="3200" dirty="0" smtClean="0"/>
          </a:p>
          <a:p>
            <a:pPr marL="571500" indent="-571500" algn="l">
              <a:buFont typeface="Arial" panose="020B0604020202020204" pitchFamily="34" charset="0"/>
              <a:buChar char="•"/>
            </a:pPr>
            <a:r>
              <a:rPr lang="en-MY" sz="3200" dirty="0" smtClean="0"/>
              <a:t>These are photos taken at the </a:t>
            </a:r>
            <a:r>
              <a:rPr lang="en-MY" sz="3200" dirty="0"/>
              <a:t>P</a:t>
            </a:r>
            <a:r>
              <a:rPr lang="en-MY" sz="3200" dirty="0" smtClean="0"/>
              <a:t>roject site that shows the progress of the Project Output Activities</a:t>
            </a:r>
          </a:p>
          <a:p>
            <a:pPr marL="571500" indent="-571500" algn="l">
              <a:buFont typeface="Arial" panose="020B0604020202020204" pitchFamily="34" charset="0"/>
              <a:buChar char="•"/>
            </a:pPr>
            <a:r>
              <a:rPr lang="en-MY" sz="3200" dirty="0" smtClean="0"/>
              <a:t>A successful Project briefing with the Sarawak State Secretary department and the State Planning Unit was held on 28 April 2016</a:t>
            </a:r>
          </a:p>
          <a:p>
            <a:pPr marL="571500" indent="-571500" algn="l">
              <a:buFont typeface="Arial" panose="020B0604020202020204" pitchFamily="34" charset="0"/>
              <a:buChar char="•"/>
            </a:pPr>
            <a:r>
              <a:rPr lang="en-MY" sz="3200" dirty="0" smtClean="0"/>
              <a:t>Mr </a:t>
            </a:r>
            <a:r>
              <a:rPr lang="en-MY" sz="3200" dirty="0" err="1" smtClean="0"/>
              <a:t>Shahbudin</a:t>
            </a:r>
            <a:r>
              <a:rPr lang="en-MY" sz="3200" dirty="0" smtClean="0"/>
              <a:t> Bin </a:t>
            </a:r>
            <a:r>
              <a:rPr lang="en-MY" sz="3200" dirty="0" err="1" smtClean="0"/>
              <a:t>Hj</a:t>
            </a:r>
            <a:r>
              <a:rPr lang="en-MY" sz="3200" dirty="0" smtClean="0"/>
              <a:t> </a:t>
            </a:r>
            <a:r>
              <a:rPr lang="en-MY" sz="3200" dirty="0" err="1" smtClean="0"/>
              <a:t>Sabki</a:t>
            </a:r>
            <a:r>
              <a:rPr lang="en-MY" sz="3200" dirty="0" smtClean="0"/>
              <a:t>, </a:t>
            </a:r>
            <a:r>
              <a:rPr lang="en-MY" sz="3200" dirty="0" err="1" smtClean="0"/>
              <a:t>Assisstant</a:t>
            </a:r>
            <a:r>
              <a:rPr lang="en-MY" sz="3200" dirty="0" smtClean="0"/>
              <a:t> Director of Forest was also present in the Project briefing together with the Project Manager, Mr Morris </a:t>
            </a:r>
            <a:r>
              <a:rPr lang="en-MY" sz="3200" dirty="0" err="1" smtClean="0"/>
              <a:t>Kapong</a:t>
            </a:r>
            <a:r>
              <a:rPr lang="en-MY" sz="3200" dirty="0" smtClean="0"/>
              <a:t> and Senior </a:t>
            </a:r>
            <a:r>
              <a:rPr lang="en-MY" sz="3200" dirty="0"/>
              <a:t>Executive </a:t>
            </a:r>
            <a:r>
              <a:rPr lang="en-MY" sz="3200" dirty="0" err="1" smtClean="0"/>
              <a:t>Forestor</a:t>
            </a:r>
            <a:r>
              <a:rPr lang="en-MY" sz="3200" dirty="0" smtClean="0"/>
              <a:t> Mr </a:t>
            </a:r>
            <a:r>
              <a:rPr lang="en-MY" sz="3200" dirty="0" err="1" smtClean="0"/>
              <a:t>Suliman</a:t>
            </a:r>
            <a:r>
              <a:rPr lang="en-MY" sz="3200" dirty="0" smtClean="0"/>
              <a:t> Bin </a:t>
            </a:r>
            <a:r>
              <a:rPr lang="en-MY" sz="3200" dirty="0" err="1" smtClean="0"/>
              <a:t>Jemahari</a:t>
            </a:r>
            <a:endParaRPr lang="en-MY" sz="3200" dirty="0" smtClean="0"/>
          </a:p>
        </p:txBody>
      </p:sp>
    </p:spTree>
    <p:extLst>
      <p:ext uri="{BB962C8B-B14F-4D97-AF65-F5344CB8AC3E}">
        <p14:creationId xmlns:p14="http://schemas.microsoft.com/office/powerpoint/2010/main" val="155555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1: IMPROVEMENT IN COMMUNITY FOREST MANAGEMENT</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tabLst>
                <a:tab pos="2335213" algn="l"/>
              </a:tabLst>
            </a:pPr>
            <a:r>
              <a:rPr lang="en-MY" sz="3600" dirty="0" smtClean="0"/>
              <a:t>Activity 1.2 	Community Forest Management Planning</a:t>
            </a:r>
          </a:p>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r>
              <a:rPr lang="en-MY" sz="3600" dirty="0" smtClean="0"/>
              <a:t>Successful combined village meeting with 70% attendance of villagers</a:t>
            </a:r>
          </a:p>
          <a:p>
            <a:pPr marL="571500" indent="-571500" algn="l">
              <a:buFont typeface="Arial" panose="020B0604020202020204" pitchFamily="34" charset="0"/>
              <a:buChar char="•"/>
              <a:tabLst>
                <a:tab pos="2335213" algn="l"/>
              </a:tabLst>
            </a:pPr>
            <a:r>
              <a:rPr lang="en-MY" sz="3600" dirty="0" smtClean="0"/>
              <a:t>A timber resource survey was successfully carried out with the help of the local community</a:t>
            </a:r>
          </a:p>
          <a:p>
            <a:pPr marL="571500" indent="-571500" algn="l">
              <a:buFont typeface="Arial" panose="020B0604020202020204" pitchFamily="34" charset="0"/>
              <a:buChar char="•"/>
              <a:tabLst>
                <a:tab pos="2335213" algn="l"/>
              </a:tabLst>
            </a:pPr>
            <a:r>
              <a:rPr lang="en-MY" sz="3600" dirty="0" smtClean="0"/>
              <a:t>Work on participatory natural resources mapping started in forest areas far from the Project Village</a:t>
            </a:r>
          </a:p>
          <a:p>
            <a:pPr algn="l">
              <a:tabLst>
                <a:tab pos="2335213" algn="l"/>
              </a:tabLst>
            </a:pPr>
            <a:endParaRPr lang="en-MY" sz="3600" dirty="0"/>
          </a:p>
        </p:txBody>
      </p:sp>
      <p:sp>
        <p:nvSpPr>
          <p:cNvPr id="4" name="TextBox 3"/>
          <p:cNvSpPr txBox="1"/>
          <p:nvPr/>
        </p:nvSpPr>
        <p:spPr>
          <a:xfrm>
            <a:off x="0" y="2420034"/>
            <a:ext cx="12192000" cy="646331"/>
          </a:xfrm>
          <a:prstGeom prst="rect">
            <a:avLst/>
          </a:prstGeom>
          <a:solidFill>
            <a:srgbClr val="FFC000"/>
          </a:solidFill>
        </p:spPr>
        <p:txBody>
          <a:bodyPr wrap="square" rtlCol="0">
            <a:spAutoFit/>
          </a:bodyPr>
          <a:lstStyle/>
          <a:p>
            <a:pPr algn="ctr"/>
            <a:r>
              <a:rPr lang="en-MY" sz="3600" dirty="0" smtClean="0"/>
              <a:t>Achievement</a:t>
            </a:r>
            <a:endParaRPr lang="en-MY" sz="3600" dirty="0"/>
          </a:p>
        </p:txBody>
      </p:sp>
    </p:spTree>
    <p:extLst>
      <p:ext uri="{BB962C8B-B14F-4D97-AF65-F5344CB8AC3E}">
        <p14:creationId xmlns:p14="http://schemas.microsoft.com/office/powerpoint/2010/main" val="53151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1: IMPROVEMENT IN COMMUNITY FOREST MANAGEMENT</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tabLst>
                <a:tab pos="2335213" algn="l"/>
              </a:tabLst>
            </a:pPr>
            <a:r>
              <a:rPr lang="en-MY" sz="3600" dirty="0" smtClean="0"/>
              <a:t>Activity 1.2 	Community Forest Management Planning</a:t>
            </a:r>
          </a:p>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r>
              <a:rPr lang="en-MY" sz="3600" dirty="0" smtClean="0"/>
              <a:t>Increase awareness of the importance of Sustainable Forest Management among the targeted communities </a:t>
            </a:r>
          </a:p>
          <a:p>
            <a:pPr marL="571500" indent="-571500" algn="l">
              <a:buFont typeface="Arial" panose="020B0604020202020204" pitchFamily="34" charset="0"/>
              <a:buChar char="•"/>
              <a:tabLst>
                <a:tab pos="2335213" algn="l"/>
              </a:tabLst>
            </a:pPr>
            <a:r>
              <a:rPr lang="en-MY" sz="3600" dirty="0" smtClean="0"/>
              <a:t>The data on timber resources and land mapping will lead to better land management and training for the community on nursery techniques for selected timber species to be raised and planted for future generations</a:t>
            </a:r>
          </a:p>
          <a:p>
            <a:pPr algn="l">
              <a:tabLst>
                <a:tab pos="2335213" algn="l"/>
              </a:tabLst>
            </a:pPr>
            <a:endParaRPr lang="en-MY" sz="3600" dirty="0"/>
          </a:p>
        </p:txBody>
      </p:sp>
      <p:sp>
        <p:nvSpPr>
          <p:cNvPr id="4" name="TextBox 3"/>
          <p:cNvSpPr txBox="1"/>
          <p:nvPr/>
        </p:nvSpPr>
        <p:spPr>
          <a:xfrm>
            <a:off x="0" y="2420034"/>
            <a:ext cx="12192000" cy="646331"/>
          </a:xfrm>
          <a:prstGeom prst="rect">
            <a:avLst/>
          </a:prstGeom>
          <a:solidFill>
            <a:srgbClr val="FFC000"/>
          </a:solidFill>
        </p:spPr>
        <p:txBody>
          <a:bodyPr wrap="square" rtlCol="0">
            <a:spAutoFit/>
          </a:bodyPr>
          <a:lstStyle/>
          <a:p>
            <a:pPr algn="ctr"/>
            <a:r>
              <a:rPr lang="en-MY" sz="3600" dirty="0" smtClean="0"/>
              <a:t>Impacts</a:t>
            </a:r>
            <a:endParaRPr lang="en-MY" sz="3600" dirty="0"/>
          </a:p>
        </p:txBody>
      </p:sp>
    </p:spTree>
    <p:extLst>
      <p:ext uri="{BB962C8B-B14F-4D97-AF65-F5344CB8AC3E}">
        <p14:creationId xmlns:p14="http://schemas.microsoft.com/office/powerpoint/2010/main" val="353648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1: IMPROVEMENT IN COMMUNITY FOREST MANAGEMENT</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tabLst>
                <a:tab pos="2335213" algn="l"/>
              </a:tabLst>
            </a:pPr>
            <a:r>
              <a:rPr lang="en-MY" sz="3600" dirty="0" smtClean="0"/>
              <a:t>Activity 1.3 	Demonstrate Sustainable Community Forest 		Management Practice</a:t>
            </a:r>
          </a:p>
          <a:p>
            <a:pPr algn="l">
              <a:tabLst>
                <a:tab pos="2335213" algn="l"/>
              </a:tabLst>
            </a:pPr>
            <a:endParaRPr lang="en-MY" sz="3600" dirty="0" smtClean="0"/>
          </a:p>
          <a:p>
            <a:pPr marL="571500" indent="-571500" algn="l">
              <a:buFont typeface="Arial" panose="020B0604020202020204" pitchFamily="34" charset="0"/>
              <a:buChar char="•"/>
              <a:tabLst>
                <a:tab pos="2335213" algn="l"/>
              </a:tabLst>
            </a:pPr>
            <a:r>
              <a:rPr lang="en-MY" sz="3200" dirty="0" smtClean="0"/>
              <a:t>Completion of summarizing traditional models for protection and sustainable use of forest resources through interviews and field survey with help from local community</a:t>
            </a:r>
          </a:p>
          <a:p>
            <a:pPr marL="571500" indent="-571500" algn="l">
              <a:buFont typeface="Arial" panose="020B0604020202020204" pitchFamily="34" charset="0"/>
              <a:buChar char="•"/>
              <a:tabLst>
                <a:tab pos="2335213" algn="l"/>
              </a:tabLst>
            </a:pPr>
            <a:r>
              <a:rPr lang="en-MY" sz="3200" dirty="0" smtClean="0"/>
              <a:t>Identification of potential forest land to be reserved for </a:t>
            </a:r>
            <a:r>
              <a:rPr lang="en-MY" sz="3200" dirty="0" err="1" smtClean="0"/>
              <a:t>Kelabit</a:t>
            </a:r>
            <a:r>
              <a:rPr lang="en-MY" sz="3200" dirty="0" smtClean="0"/>
              <a:t> and </a:t>
            </a:r>
            <a:r>
              <a:rPr lang="en-MY" sz="3200" dirty="0" err="1" smtClean="0"/>
              <a:t>Penan</a:t>
            </a:r>
            <a:r>
              <a:rPr lang="en-MY" sz="3200" dirty="0" smtClean="0"/>
              <a:t> community</a:t>
            </a:r>
          </a:p>
          <a:p>
            <a:pPr marL="571500" indent="-571500" algn="l">
              <a:buFont typeface="Arial" panose="020B0604020202020204" pitchFamily="34" charset="0"/>
              <a:buChar char="•"/>
              <a:tabLst>
                <a:tab pos="2335213" algn="l"/>
              </a:tabLst>
            </a:pPr>
            <a:r>
              <a:rPr lang="en-MY" sz="3200" dirty="0" smtClean="0"/>
              <a:t>Create a complete list of tree and NTFPs species having economic value to the </a:t>
            </a:r>
            <a:r>
              <a:rPr lang="en-MY" sz="3200" dirty="0" err="1" smtClean="0"/>
              <a:t>Kelabit</a:t>
            </a:r>
            <a:r>
              <a:rPr lang="en-MY" sz="3200" dirty="0" smtClean="0"/>
              <a:t> and </a:t>
            </a:r>
            <a:r>
              <a:rPr lang="en-MY" sz="3200" dirty="0" err="1" smtClean="0"/>
              <a:t>Penan</a:t>
            </a:r>
            <a:r>
              <a:rPr lang="en-MY" sz="3200" dirty="0" smtClean="0"/>
              <a:t> communities and worth planting</a:t>
            </a:r>
            <a:endParaRPr lang="en-MY" sz="3600" dirty="0"/>
          </a:p>
        </p:txBody>
      </p:sp>
      <p:sp>
        <p:nvSpPr>
          <p:cNvPr id="4" name="TextBox 3"/>
          <p:cNvSpPr txBox="1"/>
          <p:nvPr/>
        </p:nvSpPr>
        <p:spPr>
          <a:xfrm>
            <a:off x="0" y="2420034"/>
            <a:ext cx="12192000" cy="646331"/>
          </a:xfrm>
          <a:prstGeom prst="rect">
            <a:avLst/>
          </a:prstGeom>
          <a:solidFill>
            <a:srgbClr val="FFC000"/>
          </a:solidFill>
        </p:spPr>
        <p:txBody>
          <a:bodyPr wrap="square" rtlCol="0">
            <a:spAutoFit/>
          </a:bodyPr>
          <a:lstStyle/>
          <a:p>
            <a:pPr algn="ctr"/>
            <a:r>
              <a:rPr lang="en-MY" sz="3600" dirty="0" smtClean="0"/>
              <a:t>Achievement</a:t>
            </a:r>
            <a:endParaRPr lang="en-MY" sz="3600" dirty="0"/>
          </a:p>
        </p:txBody>
      </p:sp>
    </p:spTree>
    <p:extLst>
      <p:ext uri="{BB962C8B-B14F-4D97-AF65-F5344CB8AC3E}">
        <p14:creationId xmlns:p14="http://schemas.microsoft.com/office/powerpoint/2010/main" val="5218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1: IMPROVEMENT IN COMMUNITY FOREST MANAGEMENT</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tabLst>
                <a:tab pos="2335213" algn="l"/>
              </a:tabLst>
            </a:pPr>
            <a:r>
              <a:rPr lang="en-MY" sz="3600" dirty="0" smtClean="0"/>
              <a:t>Activity 1.3 	Demonstrate Sustainable Community Forest 		Management Practice</a:t>
            </a:r>
          </a:p>
          <a:p>
            <a:pPr algn="l">
              <a:tabLst>
                <a:tab pos="2335213" algn="l"/>
              </a:tabLst>
            </a:pPr>
            <a:endParaRPr lang="en-MY" sz="3600" dirty="0" smtClean="0"/>
          </a:p>
          <a:p>
            <a:pPr marL="571500" indent="-571500" algn="l">
              <a:buFont typeface="Arial" panose="020B0604020202020204" pitchFamily="34" charset="0"/>
              <a:buChar char="•"/>
              <a:tabLst>
                <a:tab pos="2335213" algn="l"/>
              </a:tabLst>
            </a:pPr>
            <a:r>
              <a:rPr lang="en-MY" sz="3600" dirty="0" smtClean="0"/>
              <a:t>Data obtained will assist Project consultant in establishing a demonstration site for High Protection Value Forest and a nursery of important species such as </a:t>
            </a:r>
            <a:r>
              <a:rPr lang="en-MY" sz="3600" dirty="0" err="1" smtClean="0"/>
              <a:t>Gaharu</a:t>
            </a:r>
            <a:r>
              <a:rPr lang="en-MY" sz="3600" dirty="0" smtClean="0"/>
              <a:t>, </a:t>
            </a:r>
            <a:r>
              <a:rPr lang="en-MY" sz="3600" dirty="0" err="1" smtClean="0"/>
              <a:t>Sekaliew</a:t>
            </a:r>
            <a:r>
              <a:rPr lang="en-MY" sz="3600" dirty="0" smtClean="0"/>
              <a:t>, fruit trees and timber trees</a:t>
            </a:r>
          </a:p>
          <a:p>
            <a:pPr marL="571500" indent="-571500" algn="l">
              <a:buFont typeface="Arial" panose="020B0604020202020204" pitchFamily="34" charset="0"/>
              <a:buChar char="•"/>
              <a:tabLst>
                <a:tab pos="2335213" algn="l"/>
              </a:tabLst>
            </a:pPr>
            <a:r>
              <a:rPr lang="en-MY" sz="3600" dirty="0" smtClean="0"/>
              <a:t>A better understanding of the local community traditional model of forest resource usage</a:t>
            </a:r>
            <a:r>
              <a:rPr lang="en-MY" sz="3600" dirty="0"/>
              <a:t> </a:t>
            </a:r>
            <a:r>
              <a:rPr lang="en-MY" sz="3600" dirty="0" smtClean="0"/>
              <a:t>prior to introduction of new method of Sustainable Community Forest Management</a:t>
            </a:r>
          </a:p>
        </p:txBody>
      </p:sp>
      <p:sp>
        <p:nvSpPr>
          <p:cNvPr id="4" name="TextBox 3"/>
          <p:cNvSpPr txBox="1"/>
          <p:nvPr/>
        </p:nvSpPr>
        <p:spPr>
          <a:xfrm>
            <a:off x="0" y="2420034"/>
            <a:ext cx="12192000" cy="646331"/>
          </a:xfrm>
          <a:prstGeom prst="rect">
            <a:avLst/>
          </a:prstGeom>
          <a:solidFill>
            <a:srgbClr val="FFC000"/>
          </a:solidFill>
        </p:spPr>
        <p:txBody>
          <a:bodyPr wrap="square" rtlCol="0">
            <a:spAutoFit/>
          </a:bodyPr>
          <a:lstStyle/>
          <a:p>
            <a:pPr algn="ctr"/>
            <a:r>
              <a:rPr lang="en-MY" sz="3600" dirty="0" smtClean="0"/>
              <a:t>Impacts</a:t>
            </a:r>
            <a:endParaRPr lang="en-MY" sz="3600" dirty="0"/>
          </a:p>
        </p:txBody>
      </p:sp>
    </p:spTree>
    <p:extLst>
      <p:ext uri="{BB962C8B-B14F-4D97-AF65-F5344CB8AC3E}">
        <p14:creationId xmlns:p14="http://schemas.microsoft.com/office/powerpoint/2010/main" val="56419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1: IMPROVEMENT IN COMMUNITY FOREST MANAGEMENT</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tabLst>
                <a:tab pos="2335213" algn="l"/>
              </a:tabLst>
            </a:pPr>
            <a:r>
              <a:rPr lang="en-MY" sz="3600" dirty="0" smtClean="0"/>
              <a:t>Activity 1.4 	Establish the Participatory Community Forest 		Management Mechanism </a:t>
            </a:r>
          </a:p>
          <a:p>
            <a:pPr algn="l">
              <a:tabLst>
                <a:tab pos="2335213" algn="l"/>
              </a:tabLst>
            </a:pPr>
            <a:endParaRPr lang="en-MY" sz="3600" dirty="0" smtClean="0"/>
          </a:p>
          <a:p>
            <a:pPr marL="571500" indent="-571500" algn="l">
              <a:buFont typeface="Arial" panose="020B0604020202020204" pitchFamily="34" charset="0"/>
              <a:buChar char="•"/>
              <a:tabLst>
                <a:tab pos="2335213" algn="l"/>
              </a:tabLst>
            </a:pPr>
            <a:r>
              <a:rPr lang="en-MY" sz="3600" dirty="0" smtClean="0"/>
              <a:t>The consultant is deferring his field work for the time being due to the urgency to carry out resources survey (forest inventory) under Activity 1.1</a:t>
            </a:r>
            <a:endParaRPr lang="en-MY" sz="3600" dirty="0"/>
          </a:p>
        </p:txBody>
      </p:sp>
      <p:sp>
        <p:nvSpPr>
          <p:cNvPr id="4" name="TextBox 3"/>
          <p:cNvSpPr txBox="1"/>
          <p:nvPr/>
        </p:nvSpPr>
        <p:spPr>
          <a:xfrm>
            <a:off x="0" y="2420034"/>
            <a:ext cx="12192000" cy="646331"/>
          </a:xfrm>
          <a:prstGeom prst="rect">
            <a:avLst/>
          </a:prstGeom>
          <a:solidFill>
            <a:srgbClr val="FFC000"/>
          </a:solidFill>
        </p:spPr>
        <p:txBody>
          <a:bodyPr wrap="square" rtlCol="0">
            <a:spAutoFit/>
          </a:bodyPr>
          <a:lstStyle/>
          <a:p>
            <a:pPr algn="ctr"/>
            <a:r>
              <a:rPr lang="en-MY" sz="3600" dirty="0" smtClean="0"/>
              <a:t>Status</a:t>
            </a:r>
            <a:endParaRPr lang="en-MY" sz="3600" dirty="0"/>
          </a:p>
        </p:txBody>
      </p:sp>
    </p:spTree>
    <p:extLst>
      <p:ext uri="{BB962C8B-B14F-4D97-AF65-F5344CB8AC3E}">
        <p14:creationId xmlns:p14="http://schemas.microsoft.com/office/powerpoint/2010/main" val="88129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2: CAPACITY OF THE COMMUNITY ON DEVELOPMENT ENHANCED</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tabLst>
                <a:tab pos="2335213" algn="l"/>
              </a:tabLst>
            </a:pPr>
            <a:r>
              <a:rPr lang="en-MY" sz="3600" dirty="0" smtClean="0"/>
              <a:t>Activity 2.1 	Alternative Livelihood Activities</a:t>
            </a:r>
          </a:p>
          <a:p>
            <a:pPr algn="l">
              <a:tabLst>
                <a:tab pos="2335213" algn="l"/>
              </a:tabLst>
            </a:pPr>
            <a:endParaRPr lang="en-MY" sz="3600" dirty="0" smtClean="0"/>
          </a:p>
          <a:p>
            <a:pPr algn="l">
              <a:tabLst>
                <a:tab pos="2335213" algn="l"/>
              </a:tabLst>
            </a:pPr>
            <a:endParaRPr lang="en-MY" sz="3600" dirty="0"/>
          </a:p>
          <a:p>
            <a:pPr algn="l">
              <a:tabLst>
                <a:tab pos="2335213" algn="l"/>
              </a:tabLst>
            </a:pPr>
            <a:r>
              <a:rPr lang="en-MY" sz="3600" dirty="0" smtClean="0"/>
              <a:t>A successful initiation of four (4) alternative livelihood activities</a:t>
            </a:r>
          </a:p>
          <a:p>
            <a:pPr marL="571500" indent="-571500" algn="l">
              <a:buFont typeface="Arial" panose="020B0604020202020204" pitchFamily="34" charset="0"/>
              <a:buChar char="•"/>
              <a:tabLst>
                <a:tab pos="2335213" algn="l"/>
              </a:tabLst>
            </a:pPr>
            <a:r>
              <a:rPr lang="en-MY" sz="3600" dirty="0" smtClean="0"/>
              <a:t>Identification and establishment of </a:t>
            </a:r>
            <a:r>
              <a:rPr lang="en-MY" sz="3600" dirty="0" err="1" smtClean="0"/>
              <a:t>Tagang</a:t>
            </a:r>
            <a:r>
              <a:rPr lang="en-MY" sz="3600" dirty="0" smtClean="0"/>
              <a:t> System at Sungai </a:t>
            </a:r>
            <a:r>
              <a:rPr lang="en-MY" sz="3600" dirty="0" err="1" smtClean="0"/>
              <a:t>Medihit</a:t>
            </a:r>
            <a:endParaRPr lang="en-MY" sz="3600" dirty="0" smtClean="0"/>
          </a:p>
          <a:p>
            <a:pPr marL="571500" indent="-571500" algn="l">
              <a:buFont typeface="Arial" panose="020B0604020202020204" pitchFamily="34" charset="0"/>
              <a:buChar char="•"/>
              <a:tabLst>
                <a:tab pos="2335213" algn="l"/>
              </a:tabLst>
            </a:pPr>
            <a:r>
              <a:rPr lang="en-MY" sz="3600" dirty="0" smtClean="0"/>
              <a:t>Chicken rearing activity are active and chicken are sold for profit</a:t>
            </a:r>
          </a:p>
        </p:txBody>
      </p:sp>
      <p:sp>
        <p:nvSpPr>
          <p:cNvPr id="4" name="TextBox 3"/>
          <p:cNvSpPr txBox="1"/>
          <p:nvPr/>
        </p:nvSpPr>
        <p:spPr>
          <a:xfrm>
            <a:off x="0" y="2420034"/>
            <a:ext cx="12192000" cy="646331"/>
          </a:xfrm>
          <a:prstGeom prst="rect">
            <a:avLst/>
          </a:prstGeom>
          <a:solidFill>
            <a:srgbClr val="00B050"/>
          </a:solidFill>
        </p:spPr>
        <p:txBody>
          <a:bodyPr wrap="square" rtlCol="0">
            <a:spAutoFit/>
          </a:bodyPr>
          <a:lstStyle/>
          <a:p>
            <a:pPr algn="ctr"/>
            <a:r>
              <a:rPr lang="en-MY" sz="3600" dirty="0" smtClean="0">
                <a:solidFill>
                  <a:schemeClr val="bg1"/>
                </a:solidFill>
              </a:rPr>
              <a:t>Achievement</a:t>
            </a:r>
            <a:endParaRPr lang="en-MY" sz="3600" dirty="0">
              <a:solidFill>
                <a:schemeClr val="bg1"/>
              </a:solidFill>
            </a:endParaRPr>
          </a:p>
        </p:txBody>
      </p:sp>
    </p:spTree>
    <p:extLst>
      <p:ext uri="{BB962C8B-B14F-4D97-AF65-F5344CB8AC3E}">
        <p14:creationId xmlns:p14="http://schemas.microsoft.com/office/powerpoint/2010/main" val="154079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2: CAPACITY OF THE COMMUNITY ON DEVELOPMENT ENHANCED</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tabLst>
                <a:tab pos="2335213" algn="l"/>
              </a:tabLst>
            </a:pPr>
            <a:r>
              <a:rPr lang="en-MY" sz="3600" dirty="0" smtClean="0"/>
              <a:t>Activity 2.1 	Alternative Livelihood Activities</a:t>
            </a:r>
          </a:p>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r>
              <a:rPr lang="en-MY" sz="3600" dirty="0" smtClean="0"/>
              <a:t>Vegetables farming activity are active and vegetables are sold for profit</a:t>
            </a:r>
          </a:p>
          <a:p>
            <a:pPr marL="571500" indent="-571500" algn="l">
              <a:buFont typeface="Arial" panose="020B0604020202020204" pitchFamily="34" charset="0"/>
              <a:buChar char="•"/>
              <a:tabLst>
                <a:tab pos="2335213" algn="l"/>
              </a:tabLst>
            </a:pPr>
            <a:r>
              <a:rPr lang="en-MY" sz="3600" dirty="0" smtClean="0"/>
              <a:t>Selected homestay site are going through important renovation to be tourist ready</a:t>
            </a:r>
            <a:endParaRPr lang="en-MY" sz="3600" dirty="0"/>
          </a:p>
        </p:txBody>
      </p:sp>
      <p:sp>
        <p:nvSpPr>
          <p:cNvPr id="4" name="TextBox 3"/>
          <p:cNvSpPr txBox="1"/>
          <p:nvPr/>
        </p:nvSpPr>
        <p:spPr>
          <a:xfrm>
            <a:off x="0" y="2420034"/>
            <a:ext cx="12192000" cy="646331"/>
          </a:xfrm>
          <a:prstGeom prst="rect">
            <a:avLst/>
          </a:prstGeom>
          <a:solidFill>
            <a:srgbClr val="00B050"/>
          </a:solidFill>
        </p:spPr>
        <p:txBody>
          <a:bodyPr wrap="square" rtlCol="0">
            <a:spAutoFit/>
          </a:bodyPr>
          <a:lstStyle/>
          <a:p>
            <a:pPr algn="ctr"/>
            <a:r>
              <a:rPr lang="en-MY" sz="3600" dirty="0" smtClean="0">
                <a:solidFill>
                  <a:schemeClr val="bg1"/>
                </a:solidFill>
              </a:rPr>
              <a:t>Achievement</a:t>
            </a:r>
            <a:endParaRPr lang="en-MY" sz="3600" dirty="0">
              <a:solidFill>
                <a:schemeClr val="bg1"/>
              </a:solidFill>
            </a:endParaRPr>
          </a:p>
        </p:txBody>
      </p:sp>
    </p:spTree>
    <p:extLst>
      <p:ext uri="{BB962C8B-B14F-4D97-AF65-F5344CB8AC3E}">
        <p14:creationId xmlns:p14="http://schemas.microsoft.com/office/powerpoint/2010/main" val="106225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81539"/>
          </a:xfrm>
        </p:spPr>
        <p:txBody>
          <a:bodyPr anchor="ctr">
            <a:normAutofit/>
          </a:bodyPr>
          <a:lstStyle/>
          <a:p>
            <a:r>
              <a:rPr lang="en-MY" sz="4000" b="1" dirty="0">
                <a:solidFill>
                  <a:srgbClr val="0070C0"/>
                </a:solidFill>
              </a:rPr>
              <a:t>KEY MILESTONES OF </a:t>
            </a:r>
            <a:r>
              <a:rPr lang="en-MY" sz="4000" b="1" dirty="0" err="1" smtClean="0">
                <a:solidFill>
                  <a:srgbClr val="0070C0"/>
                </a:solidFill>
              </a:rPr>
              <a:t>APFNet</a:t>
            </a:r>
            <a:r>
              <a:rPr lang="en-MY" sz="4000" b="1" dirty="0" smtClean="0">
                <a:solidFill>
                  <a:srgbClr val="0070C0"/>
                </a:solidFill>
              </a:rPr>
              <a:t>-ITTO-SARAWAK </a:t>
            </a:r>
            <a:r>
              <a:rPr lang="en-MY" sz="4000" b="1" dirty="0">
                <a:solidFill>
                  <a:srgbClr val="0070C0"/>
                </a:solidFill>
              </a:rPr>
              <a:t>FD SUNGAI </a:t>
            </a:r>
            <a:r>
              <a:rPr lang="en-MY" sz="4000" b="1" dirty="0" err="1">
                <a:solidFill>
                  <a:srgbClr val="0070C0"/>
                </a:solidFill>
              </a:rPr>
              <a:t>MEDIHIT</a:t>
            </a:r>
            <a:r>
              <a:rPr lang="en-MY" sz="4000" b="1" dirty="0">
                <a:solidFill>
                  <a:srgbClr val="0070C0"/>
                </a:solidFill>
              </a:rPr>
              <a:t> WATERSHED </a:t>
            </a:r>
            <a:r>
              <a:rPr lang="en-MY" sz="4000" b="1" dirty="0" smtClean="0">
                <a:solidFill>
                  <a:srgbClr val="0070C0"/>
                </a:solidFill>
              </a:rPr>
              <a:t>PARTNERSHIP</a:t>
            </a:r>
            <a:endParaRPr lang="en-MY" sz="4000" b="1" dirty="0">
              <a:solidFill>
                <a:srgbClr val="0070C0"/>
              </a:solidFill>
            </a:endParaRPr>
          </a:p>
        </p:txBody>
      </p:sp>
      <p:sp>
        <p:nvSpPr>
          <p:cNvPr id="3" name="Subtitle 2"/>
          <p:cNvSpPr>
            <a:spLocks noGrp="1"/>
          </p:cNvSpPr>
          <p:nvPr>
            <p:ph type="subTitle" idx="1"/>
          </p:nvPr>
        </p:nvSpPr>
        <p:spPr>
          <a:xfrm>
            <a:off x="7724633" y="1364776"/>
            <a:ext cx="4271749" cy="1020466"/>
          </a:xfrm>
        </p:spPr>
        <p:txBody>
          <a:bodyPr>
            <a:noAutofit/>
          </a:bodyPr>
          <a:lstStyle/>
          <a:p>
            <a:pPr marL="342900" lvl="0" indent="-342900" algn="l">
              <a:buFont typeface="Arial" panose="020B0604020202020204" pitchFamily="34" charset="0"/>
              <a:buChar char="•"/>
            </a:pPr>
            <a:r>
              <a:rPr lang="en-SG" sz="2000" dirty="0" smtClean="0"/>
              <a:t>In </a:t>
            </a:r>
            <a:r>
              <a:rPr lang="en-SG" sz="2000" dirty="0"/>
              <a:t>2008, ITTO funded </a:t>
            </a:r>
            <a:r>
              <a:rPr lang="en-SG" sz="2000" dirty="0" smtClean="0"/>
              <a:t>Pre-Project </a:t>
            </a:r>
            <a:r>
              <a:rPr lang="en-SG" sz="2000" dirty="0" err="1"/>
              <a:t>PPD135</a:t>
            </a:r>
            <a:r>
              <a:rPr lang="en-SG" sz="2000" dirty="0"/>
              <a:t>/07 </a:t>
            </a:r>
            <a:r>
              <a:rPr lang="en-SG" sz="2000" dirty="0" err="1"/>
              <a:t>Rev,1</a:t>
            </a:r>
            <a:r>
              <a:rPr lang="en-SG" sz="2000" dirty="0"/>
              <a:t>(F): Community-Based Forest Management of Sungai </a:t>
            </a:r>
            <a:r>
              <a:rPr lang="en-SG" sz="2000" dirty="0" err="1"/>
              <a:t>Medihit</a:t>
            </a:r>
            <a:r>
              <a:rPr lang="en-SG" sz="2000" dirty="0"/>
              <a:t> Watershed, </a:t>
            </a:r>
            <a:r>
              <a:rPr lang="en-SG" sz="2000" dirty="0" smtClean="0"/>
              <a:t>SARAWAK</a:t>
            </a:r>
          </a:p>
          <a:p>
            <a:pPr marL="342900" lvl="0" indent="-342900" algn="l">
              <a:buFont typeface="Arial" panose="020B0604020202020204" pitchFamily="34" charset="0"/>
              <a:buChar char="•"/>
            </a:pPr>
            <a:r>
              <a:rPr lang="en-SG" sz="2000" dirty="0"/>
              <a:t>In 2012, ITTO Secretariat </a:t>
            </a:r>
            <a:r>
              <a:rPr lang="en-SG" sz="2000" dirty="0" smtClean="0"/>
              <a:t>forwarded </a:t>
            </a:r>
            <a:r>
              <a:rPr lang="en-SG" sz="2000" dirty="0"/>
              <a:t>the document [</a:t>
            </a:r>
            <a:r>
              <a:rPr lang="en-SG" sz="2000" dirty="0" err="1"/>
              <a:t>PD563</a:t>
            </a:r>
            <a:r>
              <a:rPr lang="en-SG" sz="2000" dirty="0"/>
              <a:t>/09 </a:t>
            </a:r>
            <a:r>
              <a:rPr lang="en-SG" sz="2000" dirty="0" err="1"/>
              <a:t>Rev.4</a:t>
            </a:r>
            <a:r>
              <a:rPr lang="en-SG" sz="2000" dirty="0"/>
              <a:t>(F): Community-Based Forest Management of Sungai </a:t>
            </a:r>
            <a:r>
              <a:rPr lang="en-SG" sz="2000" dirty="0" err="1"/>
              <a:t>Medihit</a:t>
            </a:r>
            <a:r>
              <a:rPr lang="en-SG" sz="2000" dirty="0"/>
              <a:t> Watershed, SARAWAK] to </a:t>
            </a:r>
            <a:r>
              <a:rPr lang="en-SG" sz="2000" dirty="0" err="1"/>
              <a:t>APFNet</a:t>
            </a:r>
            <a:r>
              <a:rPr lang="en-SG" sz="2000" dirty="0"/>
              <a:t> </a:t>
            </a:r>
            <a:r>
              <a:rPr lang="en-SG" sz="2000" dirty="0" smtClean="0"/>
              <a:t>Secretariat</a:t>
            </a:r>
            <a:endParaRPr lang="en-MY" sz="2000" dirty="0"/>
          </a:p>
          <a:p>
            <a:pPr marL="342900" indent="-342900" algn="l">
              <a:buFont typeface="Arial" panose="020B0604020202020204" pitchFamily="34" charset="0"/>
              <a:buChar char="•"/>
            </a:pPr>
            <a:r>
              <a:rPr lang="en-SG" sz="2000" dirty="0"/>
              <a:t>In early  April  2013, the honourable Executive Director of </a:t>
            </a:r>
            <a:r>
              <a:rPr lang="en-SG" sz="2000" dirty="0" err="1"/>
              <a:t>APFNet</a:t>
            </a:r>
            <a:r>
              <a:rPr lang="en-SG" sz="2000" dirty="0"/>
              <a:t>, </a:t>
            </a:r>
            <a:r>
              <a:rPr lang="en-SG" sz="2000" dirty="0" err="1"/>
              <a:t>Prof.</a:t>
            </a:r>
            <a:r>
              <a:rPr lang="en-SG" sz="2000" dirty="0"/>
              <a:t> Qu Guilin led a delegation to SARAWAK</a:t>
            </a:r>
            <a:endParaRPr lang="en-MY" sz="2000" dirty="0"/>
          </a:p>
          <a:p>
            <a:pPr marL="342900" lvl="0" indent="-342900" algn="l">
              <a:buFont typeface="Arial" panose="020B0604020202020204" pitchFamily="34" charset="0"/>
              <a:buChar char="•"/>
            </a:pPr>
            <a:r>
              <a:rPr lang="en-SG" sz="2000" dirty="0" smtClean="0"/>
              <a:t>In 2014, the </a:t>
            </a:r>
            <a:r>
              <a:rPr lang="en-MY" sz="2000" dirty="0" smtClean="0"/>
              <a:t>Project </a:t>
            </a:r>
            <a:r>
              <a:rPr lang="en-MY" sz="2000" dirty="0"/>
              <a:t>Document was finalised by </a:t>
            </a:r>
            <a:r>
              <a:rPr lang="en-MY" sz="2000" dirty="0" err="1"/>
              <a:t>APFNet</a:t>
            </a:r>
            <a:r>
              <a:rPr lang="en-MY" sz="2000" dirty="0"/>
              <a:t>, ITTO and Executing Agency </a:t>
            </a:r>
            <a:endParaRPr lang="en-MY" sz="2000" dirty="0" smtClean="0"/>
          </a:p>
          <a:p>
            <a:pPr lvl="0" algn="l"/>
            <a:endParaRPr lang="en-MY" dirty="0"/>
          </a:p>
          <a:p>
            <a:pPr algn="l"/>
            <a:endParaRPr lang="en-SG" b="1" dirty="0" smtClean="0">
              <a:solidFill>
                <a:srgbClr val="0070C0"/>
              </a:solidFill>
            </a:endParaRPr>
          </a:p>
          <a:p>
            <a:pPr algn="l"/>
            <a:endParaRPr lang="en-SG" b="1" dirty="0">
              <a:solidFill>
                <a:srgbClr val="0070C0"/>
              </a:solidFill>
            </a:endParaRPr>
          </a:p>
          <a:p>
            <a:pPr algn="l"/>
            <a:endParaRPr lang="en-SG" b="1" dirty="0" smtClean="0">
              <a:solidFill>
                <a:srgbClr val="0070C0"/>
              </a:solidFill>
            </a:endParaRPr>
          </a:p>
          <a:p>
            <a:pPr algn="l"/>
            <a:endParaRPr lang="en-SG" b="1" dirty="0">
              <a:solidFill>
                <a:srgbClr val="0070C0"/>
              </a:solidFill>
            </a:endParaRPr>
          </a:p>
          <a:p>
            <a:pPr algn="l"/>
            <a:endParaRPr lang="en-MY" dirty="0"/>
          </a:p>
        </p:txBody>
      </p:sp>
      <p:pic>
        <p:nvPicPr>
          <p:cNvPr id="4" name="Picture 3" descr="19a9ab04-09b6-4e85-9344-2a87faf8111a.png"/>
          <p:cNvPicPr/>
          <p:nvPr/>
        </p:nvPicPr>
        <p:blipFill>
          <a:blip r:embed="rId2" cstate="email">
            <a:extLst>
              <a:ext uri="{28A0092B-C50C-407E-A947-70E740481C1C}">
                <a14:useLocalDpi xmlns:a14="http://schemas.microsoft.com/office/drawing/2010/main"/>
              </a:ext>
            </a:extLst>
          </a:blip>
          <a:stretch>
            <a:fillRect/>
          </a:stretch>
        </p:blipFill>
        <p:spPr>
          <a:xfrm>
            <a:off x="136479" y="1514902"/>
            <a:ext cx="7328846" cy="3998794"/>
          </a:xfrm>
          <a:prstGeom prst="rect">
            <a:avLst/>
          </a:prstGeom>
        </p:spPr>
      </p:pic>
      <p:sp>
        <p:nvSpPr>
          <p:cNvPr id="5" name="Rectangle 4"/>
          <p:cNvSpPr/>
          <p:nvPr/>
        </p:nvSpPr>
        <p:spPr>
          <a:xfrm>
            <a:off x="136479" y="5625579"/>
            <a:ext cx="7328846" cy="646331"/>
          </a:xfrm>
          <a:prstGeom prst="rect">
            <a:avLst/>
          </a:prstGeom>
          <a:solidFill>
            <a:srgbClr val="0070C0"/>
          </a:solidFill>
        </p:spPr>
        <p:txBody>
          <a:bodyPr wrap="square">
            <a:spAutoFit/>
          </a:bodyPr>
          <a:lstStyle/>
          <a:p>
            <a:pPr algn="ctr"/>
            <a:r>
              <a:rPr lang="en-SG" b="1" dirty="0">
                <a:solidFill>
                  <a:schemeClr val="bg1"/>
                </a:solidFill>
              </a:rPr>
              <a:t>THE TRIPARTITE AGREEMENT OF THE PROJECT WAS SIGNED ON 23 MARCH 2015 AT MEGA HOTEL, MIRI, </a:t>
            </a:r>
            <a:r>
              <a:rPr lang="en-SG" b="1" dirty="0" smtClean="0">
                <a:solidFill>
                  <a:schemeClr val="bg1"/>
                </a:solidFill>
              </a:rPr>
              <a:t>SARAWAK</a:t>
            </a:r>
            <a:endParaRPr lang="en-SG" b="1" dirty="0">
              <a:solidFill>
                <a:schemeClr val="bg1"/>
              </a:solidFill>
            </a:endParaRPr>
          </a:p>
        </p:txBody>
      </p:sp>
      <p:sp>
        <p:nvSpPr>
          <p:cNvPr id="6" name="Rectangle 5"/>
          <p:cNvSpPr/>
          <p:nvPr/>
        </p:nvSpPr>
        <p:spPr>
          <a:xfrm>
            <a:off x="136479" y="6396335"/>
            <a:ext cx="7451676" cy="461665"/>
          </a:xfrm>
          <a:prstGeom prst="rect">
            <a:avLst/>
          </a:prstGeom>
        </p:spPr>
        <p:txBody>
          <a:bodyPr wrap="square">
            <a:spAutoFit/>
          </a:bodyPr>
          <a:lstStyle/>
          <a:p>
            <a:r>
              <a:rPr lang="en-MY" sz="1200" dirty="0"/>
              <a:t>Borneo Post Online March 24, 2015</a:t>
            </a:r>
          </a:p>
          <a:p>
            <a:r>
              <a:rPr lang="en-MY" sz="1200" dirty="0"/>
              <a:t>http://</a:t>
            </a:r>
            <a:r>
              <a:rPr lang="en-MY" sz="1200" dirty="0" err="1"/>
              <a:t>www.theborneopost.com</a:t>
            </a:r>
            <a:r>
              <a:rPr lang="en-MY" sz="1200" dirty="0"/>
              <a:t>/2015/03/24/</a:t>
            </a:r>
            <a:r>
              <a:rPr lang="en-MY" sz="1200" dirty="0" err="1"/>
              <a:t>awg</a:t>
            </a:r>
            <a:r>
              <a:rPr lang="en-MY" sz="1200" dirty="0"/>
              <a:t>-</a:t>
            </a:r>
            <a:r>
              <a:rPr lang="en-MY" sz="1200" dirty="0" err="1"/>
              <a:t>tengah</a:t>
            </a:r>
            <a:r>
              <a:rPr lang="en-MY" sz="1200" dirty="0"/>
              <a:t>-state-welcomes-</a:t>
            </a:r>
            <a:r>
              <a:rPr lang="en-MY" sz="1200" dirty="0" err="1"/>
              <a:t>ngos</a:t>
            </a:r>
            <a:r>
              <a:rPr lang="en-MY" sz="1200" dirty="0"/>
              <a:t>-help-to-protect-its-forests/</a:t>
            </a:r>
          </a:p>
        </p:txBody>
      </p:sp>
    </p:spTree>
    <p:extLst>
      <p:ext uri="{BB962C8B-B14F-4D97-AF65-F5344CB8AC3E}">
        <p14:creationId xmlns:p14="http://schemas.microsoft.com/office/powerpoint/2010/main" val="184842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2: CAPACITY OF THE COMMUNITY ON DEVELOPMENT ENHANCED</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tabLst>
                <a:tab pos="2335213" algn="l"/>
              </a:tabLst>
            </a:pPr>
            <a:r>
              <a:rPr lang="en-MY" sz="3600" dirty="0" smtClean="0"/>
              <a:t>Activity 2.1 	Alternative Livelihood Activities</a:t>
            </a:r>
          </a:p>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r>
              <a:rPr lang="en-MY" sz="3600" dirty="0"/>
              <a:t>Both targeted communities are exposed to new methods of increasing household incomes</a:t>
            </a:r>
          </a:p>
          <a:p>
            <a:pPr marL="571500" indent="-571500" algn="l">
              <a:buFont typeface="Arial" panose="020B0604020202020204" pitchFamily="34" charset="0"/>
              <a:buChar char="•"/>
              <a:tabLst>
                <a:tab pos="2335213" algn="l"/>
              </a:tabLst>
            </a:pPr>
            <a:r>
              <a:rPr lang="en-MY" sz="3600" dirty="0"/>
              <a:t>Each household learned first-hand new skill of livelihood activities that can be extended to other </a:t>
            </a:r>
            <a:r>
              <a:rPr lang="en-MY" sz="3600" dirty="0" smtClean="0"/>
              <a:t>households</a:t>
            </a:r>
          </a:p>
          <a:p>
            <a:pPr marL="571500" indent="-571500" algn="l">
              <a:buFont typeface="Arial" panose="020B0604020202020204" pitchFamily="34" charset="0"/>
              <a:buChar char="•"/>
              <a:tabLst>
                <a:tab pos="2335213" algn="l"/>
              </a:tabLst>
            </a:pPr>
            <a:r>
              <a:rPr lang="en-MY" sz="3600" dirty="0"/>
              <a:t>Each household experienced an increase in household income and less dependent on timber and </a:t>
            </a:r>
            <a:r>
              <a:rPr lang="en-MY" sz="3600" dirty="0" smtClean="0"/>
              <a:t>NTFPs</a:t>
            </a:r>
          </a:p>
          <a:p>
            <a:pPr marL="571500" indent="-571500" algn="l">
              <a:buFont typeface="Arial" panose="020B0604020202020204" pitchFamily="34" charset="0"/>
              <a:buChar char="•"/>
              <a:tabLst>
                <a:tab pos="2335213" algn="l"/>
              </a:tabLst>
            </a:pPr>
            <a:endParaRPr lang="en-MY" sz="3600" dirty="0"/>
          </a:p>
        </p:txBody>
      </p:sp>
      <p:sp>
        <p:nvSpPr>
          <p:cNvPr id="4" name="TextBox 3"/>
          <p:cNvSpPr txBox="1"/>
          <p:nvPr/>
        </p:nvSpPr>
        <p:spPr>
          <a:xfrm>
            <a:off x="0" y="2420034"/>
            <a:ext cx="12192000" cy="646331"/>
          </a:xfrm>
          <a:prstGeom prst="rect">
            <a:avLst/>
          </a:prstGeom>
          <a:solidFill>
            <a:srgbClr val="00B050"/>
          </a:solidFill>
        </p:spPr>
        <p:txBody>
          <a:bodyPr wrap="square" rtlCol="0">
            <a:spAutoFit/>
          </a:bodyPr>
          <a:lstStyle/>
          <a:p>
            <a:pPr algn="ctr"/>
            <a:r>
              <a:rPr lang="en-MY" sz="3600" dirty="0" smtClean="0">
                <a:solidFill>
                  <a:schemeClr val="bg1"/>
                </a:solidFill>
              </a:rPr>
              <a:t>Impact</a:t>
            </a:r>
            <a:endParaRPr lang="en-MY" sz="3600" dirty="0">
              <a:solidFill>
                <a:schemeClr val="bg1"/>
              </a:solidFill>
            </a:endParaRPr>
          </a:p>
        </p:txBody>
      </p:sp>
    </p:spTree>
    <p:extLst>
      <p:ext uri="{BB962C8B-B14F-4D97-AF65-F5344CB8AC3E}">
        <p14:creationId xmlns:p14="http://schemas.microsoft.com/office/powerpoint/2010/main" val="196527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2: CAPACITY OF THE COMMUNITY ON DEVELOPMENT ENHANCED</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tabLst>
                <a:tab pos="2335213" algn="l"/>
              </a:tabLst>
            </a:pPr>
            <a:r>
              <a:rPr lang="en-MY" sz="3600" dirty="0" smtClean="0"/>
              <a:t>Activity 2.1 	Alternative Livelihood Activities</a:t>
            </a:r>
          </a:p>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endParaRPr lang="en-MY" sz="3600" dirty="0"/>
          </a:p>
        </p:txBody>
      </p:sp>
      <p:sp>
        <p:nvSpPr>
          <p:cNvPr id="4" name="TextBox 3"/>
          <p:cNvSpPr txBox="1"/>
          <p:nvPr/>
        </p:nvSpPr>
        <p:spPr>
          <a:xfrm>
            <a:off x="0" y="2420034"/>
            <a:ext cx="12192000" cy="646331"/>
          </a:xfrm>
          <a:prstGeom prst="rect">
            <a:avLst/>
          </a:prstGeom>
          <a:solidFill>
            <a:srgbClr val="00B050"/>
          </a:solidFill>
        </p:spPr>
        <p:txBody>
          <a:bodyPr wrap="square" rtlCol="0">
            <a:spAutoFit/>
          </a:bodyPr>
          <a:lstStyle/>
          <a:p>
            <a:pPr algn="ctr"/>
            <a:r>
              <a:rPr lang="en-MY" sz="3600" dirty="0" smtClean="0">
                <a:solidFill>
                  <a:schemeClr val="bg1"/>
                </a:solidFill>
              </a:rPr>
              <a:t>Vegetable &amp; Chicken Farming Activities at Project Site</a:t>
            </a:r>
            <a:endParaRPr lang="en-MY" sz="3600" dirty="0">
              <a:solidFill>
                <a:schemeClr val="bg1"/>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043" y="3215380"/>
            <a:ext cx="4658139" cy="3493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3215380"/>
            <a:ext cx="4658138" cy="3493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88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2: CAPACITY OF THE COMMUNITY ON DEVELOPMENT ENHANCED</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tabLst>
                <a:tab pos="2335213" algn="l"/>
              </a:tabLst>
            </a:pPr>
            <a:r>
              <a:rPr lang="en-MY" sz="3600" dirty="0"/>
              <a:t>Activity 2.2 	Infrastructure Improvement Contributing to SFM</a:t>
            </a:r>
          </a:p>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r>
              <a:rPr lang="en-MY" sz="3600" dirty="0" smtClean="0"/>
              <a:t>Discussion with NCR land owners have been successful for construction of road from Long </a:t>
            </a:r>
            <a:r>
              <a:rPr lang="en-MY" sz="3600" dirty="0" err="1" smtClean="0"/>
              <a:t>Napir</a:t>
            </a:r>
            <a:r>
              <a:rPr lang="en-MY" sz="3600" dirty="0" smtClean="0"/>
              <a:t> to </a:t>
            </a:r>
            <a:r>
              <a:rPr lang="en-MY" sz="3600" dirty="0" err="1" smtClean="0"/>
              <a:t>Kampung</a:t>
            </a:r>
            <a:r>
              <a:rPr lang="en-MY" sz="3600" dirty="0" smtClean="0"/>
              <a:t> </a:t>
            </a:r>
            <a:r>
              <a:rPr lang="en-MY" sz="3600" dirty="0" err="1" smtClean="0"/>
              <a:t>Bahagia</a:t>
            </a:r>
            <a:endParaRPr lang="en-MY" sz="3600" dirty="0" smtClean="0"/>
          </a:p>
          <a:p>
            <a:pPr marL="571500" indent="-571500" algn="l">
              <a:buFont typeface="Arial" panose="020B0604020202020204" pitchFamily="34" charset="0"/>
              <a:buChar char="•"/>
              <a:tabLst>
                <a:tab pos="2335213" algn="l"/>
              </a:tabLst>
            </a:pPr>
            <a:r>
              <a:rPr lang="en-MY" sz="3600" dirty="0" smtClean="0"/>
              <a:t>Preparation for gravelling of road (part) such as acquiring stones from supplier and manpower has been arranged</a:t>
            </a:r>
          </a:p>
          <a:p>
            <a:pPr marL="571500" indent="-571500" algn="l">
              <a:buFont typeface="Arial" panose="020B0604020202020204" pitchFamily="34" charset="0"/>
              <a:buChar char="•"/>
              <a:tabLst>
                <a:tab pos="2335213" algn="l"/>
              </a:tabLst>
            </a:pPr>
            <a:r>
              <a:rPr lang="en-MY" sz="3600" dirty="0" smtClean="0"/>
              <a:t>Construction site for building Multi-Purpose Hall has been identified </a:t>
            </a:r>
            <a:endParaRPr lang="en-MY" sz="3600" dirty="0"/>
          </a:p>
        </p:txBody>
      </p:sp>
      <p:sp>
        <p:nvSpPr>
          <p:cNvPr id="4" name="TextBox 3"/>
          <p:cNvSpPr txBox="1"/>
          <p:nvPr/>
        </p:nvSpPr>
        <p:spPr>
          <a:xfrm>
            <a:off x="0" y="2420034"/>
            <a:ext cx="12192000" cy="646331"/>
          </a:xfrm>
          <a:prstGeom prst="rect">
            <a:avLst/>
          </a:prstGeom>
          <a:solidFill>
            <a:srgbClr val="00B050"/>
          </a:solidFill>
        </p:spPr>
        <p:txBody>
          <a:bodyPr wrap="square" rtlCol="0">
            <a:spAutoFit/>
          </a:bodyPr>
          <a:lstStyle/>
          <a:p>
            <a:pPr algn="ctr"/>
            <a:r>
              <a:rPr lang="en-MY" sz="3600" dirty="0" smtClean="0">
                <a:solidFill>
                  <a:schemeClr val="bg1"/>
                </a:solidFill>
              </a:rPr>
              <a:t>Achievement</a:t>
            </a:r>
            <a:endParaRPr lang="en-MY" sz="3600" dirty="0">
              <a:solidFill>
                <a:schemeClr val="bg1"/>
              </a:solidFill>
            </a:endParaRPr>
          </a:p>
        </p:txBody>
      </p:sp>
    </p:spTree>
    <p:extLst>
      <p:ext uri="{BB962C8B-B14F-4D97-AF65-F5344CB8AC3E}">
        <p14:creationId xmlns:p14="http://schemas.microsoft.com/office/powerpoint/2010/main" val="195116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2: CAPACITY OF THE COMMUNITY ON DEVELOPMENT ENHANCED</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tabLst>
                <a:tab pos="2335213" algn="l"/>
              </a:tabLst>
            </a:pPr>
            <a:r>
              <a:rPr lang="en-MY" sz="3600" dirty="0"/>
              <a:t>Activity 2.2 	Infrastructure Improvement Contributing to SFM</a:t>
            </a:r>
          </a:p>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r>
              <a:rPr lang="en-MY" sz="3600" dirty="0" smtClean="0"/>
              <a:t>Core materials for renovations of Guest House and manpower has been acquired </a:t>
            </a:r>
          </a:p>
          <a:p>
            <a:pPr marL="571500" indent="-571500" algn="l">
              <a:buFont typeface="Arial" panose="020B0604020202020204" pitchFamily="34" charset="0"/>
              <a:buChar char="•"/>
              <a:tabLst>
                <a:tab pos="2335213" algn="l"/>
              </a:tabLst>
            </a:pPr>
            <a:r>
              <a:rPr lang="en-MY" sz="3600" dirty="0" smtClean="0"/>
              <a:t>Successful installation of solar energy power system at households of both villages </a:t>
            </a:r>
            <a:endParaRPr lang="en-MY" sz="3600" dirty="0"/>
          </a:p>
        </p:txBody>
      </p:sp>
      <p:sp>
        <p:nvSpPr>
          <p:cNvPr id="4" name="TextBox 3"/>
          <p:cNvSpPr txBox="1"/>
          <p:nvPr/>
        </p:nvSpPr>
        <p:spPr>
          <a:xfrm>
            <a:off x="0" y="2420034"/>
            <a:ext cx="12192000" cy="646331"/>
          </a:xfrm>
          <a:prstGeom prst="rect">
            <a:avLst/>
          </a:prstGeom>
          <a:solidFill>
            <a:srgbClr val="00B050"/>
          </a:solidFill>
        </p:spPr>
        <p:txBody>
          <a:bodyPr wrap="square" rtlCol="0">
            <a:spAutoFit/>
          </a:bodyPr>
          <a:lstStyle/>
          <a:p>
            <a:pPr algn="ctr"/>
            <a:r>
              <a:rPr lang="en-MY" sz="3600" dirty="0" smtClean="0">
                <a:solidFill>
                  <a:schemeClr val="bg1"/>
                </a:solidFill>
              </a:rPr>
              <a:t>Achievement</a:t>
            </a:r>
            <a:endParaRPr lang="en-MY" sz="3600" dirty="0">
              <a:solidFill>
                <a:schemeClr val="bg1"/>
              </a:solidFill>
            </a:endParaRPr>
          </a:p>
        </p:txBody>
      </p:sp>
    </p:spTree>
    <p:extLst>
      <p:ext uri="{BB962C8B-B14F-4D97-AF65-F5344CB8AC3E}">
        <p14:creationId xmlns:p14="http://schemas.microsoft.com/office/powerpoint/2010/main" val="101504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2: CAPACITY OF THE COMMUNITY ON DEVELOPMENT ENHANCED</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tabLst>
                <a:tab pos="2335213" algn="l"/>
              </a:tabLst>
            </a:pPr>
            <a:r>
              <a:rPr lang="en-MY" sz="3600" dirty="0" smtClean="0"/>
              <a:t>Activity 2.2 	Infrastructure Improvement Contributing to SFM</a:t>
            </a:r>
          </a:p>
          <a:p>
            <a:pPr algn="l">
              <a:tabLst>
                <a:tab pos="2335213" algn="l"/>
              </a:tabLst>
            </a:pPr>
            <a:endParaRPr lang="en-MY" sz="3600" dirty="0"/>
          </a:p>
          <a:p>
            <a:pPr algn="l">
              <a:tabLst>
                <a:tab pos="2335213" algn="l"/>
              </a:tabLst>
            </a:pPr>
            <a:endParaRPr lang="en-MY" sz="3600" dirty="0" smtClean="0"/>
          </a:p>
          <a:p>
            <a:pPr marL="571500" indent="-571500" algn="l">
              <a:buFont typeface="Arial" panose="020B0604020202020204" pitchFamily="34" charset="0"/>
              <a:buChar char="•"/>
              <a:tabLst>
                <a:tab pos="2335213" algn="l"/>
              </a:tabLst>
            </a:pPr>
            <a:r>
              <a:rPr lang="en-MY" sz="3600" dirty="0" smtClean="0"/>
              <a:t>Household have access to electricity from installed solar power system that is beneficial when doing daily chores</a:t>
            </a:r>
          </a:p>
          <a:p>
            <a:pPr marL="571500" indent="-571500" algn="l">
              <a:buFont typeface="Arial" panose="020B0604020202020204" pitchFamily="34" charset="0"/>
              <a:buChar char="•"/>
              <a:tabLst>
                <a:tab pos="2335213" algn="l"/>
              </a:tabLst>
            </a:pPr>
            <a:r>
              <a:rPr lang="en-MY" sz="3600" dirty="0" smtClean="0"/>
              <a:t>The local community at both villages are active in acquiring materials for construction of roads and Guest House, which increased their household income</a:t>
            </a:r>
            <a:endParaRPr lang="en-MY" sz="4000" dirty="0"/>
          </a:p>
        </p:txBody>
      </p:sp>
      <p:sp>
        <p:nvSpPr>
          <p:cNvPr id="4" name="TextBox 3"/>
          <p:cNvSpPr txBox="1"/>
          <p:nvPr/>
        </p:nvSpPr>
        <p:spPr>
          <a:xfrm>
            <a:off x="0" y="2420034"/>
            <a:ext cx="12192000" cy="646331"/>
          </a:xfrm>
          <a:prstGeom prst="rect">
            <a:avLst/>
          </a:prstGeom>
          <a:solidFill>
            <a:srgbClr val="00B050"/>
          </a:solidFill>
        </p:spPr>
        <p:txBody>
          <a:bodyPr wrap="square" rtlCol="0">
            <a:spAutoFit/>
          </a:bodyPr>
          <a:lstStyle/>
          <a:p>
            <a:pPr algn="ctr"/>
            <a:r>
              <a:rPr lang="en-MY" sz="3600" dirty="0" smtClean="0">
                <a:solidFill>
                  <a:schemeClr val="bg1"/>
                </a:solidFill>
              </a:rPr>
              <a:t>Impacts</a:t>
            </a:r>
            <a:endParaRPr lang="en-MY" sz="3600" dirty="0">
              <a:solidFill>
                <a:schemeClr val="bg1"/>
              </a:solidFill>
            </a:endParaRPr>
          </a:p>
        </p:txBody>
      </p:sp>
    </p:spTree>
    <p:extLst>
      <p:ext uri="{BB962C8B-B14F-4D97-AF65-F5344CB8AC3E}">
        <p14:creationId xmlns:p14="http://schemas.microsoft.com/office/powerpoint/2010/main" val="133474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2: CAPACITY OF THE COMMUNITY ON DEVELOPMENT ENHANCED</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tabLst>
                <a:tab pos="2335213" algn="l"/>
              </a:tabLst>
            </a:pPr>
            <a:r>
              <a:rPr lang="en-MY" sz="3600" dirty="0"/>
              <a:t>Activity 2.2 	Infrastructure Improvement Contributing to SFM</a:t>
            </a:r>
          </a:p>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endParaRPr lang="en-MY" sz="36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043" y="3215380"/>
            <a:ext cx="4658138" cy="3493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3215380"/>
            <a:ext cx="4658138" cy="3493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027043" y="1895852"/>
            <a:ext cx="4658138" cy="1200329"/>
          </a:xfrm>
          <a:prstGeom prst="rect">
            <a:avLst/>
          </a:prstGeom>
          <a:solidFill>
            <a:srgbClr val="00B050"/>
          </a:solidFill>
        </p:spPr>
        <p:txBody>
          <a:bodyPr wrap="square" rtlCol="0">
            <a:spAutoFit/>
          </a:bodyPr>
          <a:lstStyle/>
          <a:p>
            <a:pPr algn="ctr"/>
            <a:r>
              <a:rPr lang="en-MY" sz="3600" dirty="0" smtClean="0">
                <a:solidFill>
                  <a:schemeClr val="bg1"/>
                </a:solidFill>
              </a:rPr>
              <a:t>Homestay at </a:t>
            </a:r>
            <a:r>
              <a:rPr lang="en-MY" sz="3600" dirty="0" err="1" smtClean="0">
                <a:solidFill>
                  <a:schemeClr val="bg1"/>
                </a:solidFill>
              </a:rPr>
              <a:t>Kampung</a:t>
            </a:r>
            <a:r>
              <a:rPr lang="en-MY" sz="3600" dirty="0" smtClean="0">
                <a:solidFill>
                  <a:schemeClr val="bg1"/>
                </a:solidFill>
              </a:rPr>
              <a:t> </a:t>
            </a:r>
            <a:r>
              <a:rPr lang="en-MY" sz="3600" dirty="0" err="1" smtClean="0">
                <a:solidFill>
                  <a:schemeClr val="bg1"/>
                </a:solidFill>
              </a:rPr>
              <a:t>Bahagia</a:t>
            </a:r>
            <a:endParaRPr lang="en-MY" sz="3600" dirty="0">
              <a:solidFill>
                <a:schemeClr val="bg1"/>
              </a:solidFill>
            </a:endParaRPr>
          </a:p>
        </p:txBody>
      </p:sp>
      <p:sp>
        <p:nvSpPr>
          <p:cNvPr id="8" name="TextBox 7"/>
          <p:cNvSpPr txBox="1"/>
          <p:nvPr/>
        </p:nvSpPr>
        <p:spPr>
          <a:xfrm>
            <a:off x="6218581" y="1895852"/>
            <a:ext cx="4658138" cy="1200329"/>
          </a:xfrm>
          <a:prstGeom prst="rect">
            <a:avLst/>
          </a:prstGeom>
          <a:solidFill>
            <a:srgbClr val="00B050"/>
          </a:solidFill>
        </p:spPr>
        <p:txBody>
          <a:bodyPr wrap="square" rtlCol="0">
            <a:spAutoFit/>
          </a:bodyPr>
          <a:lstStyle/>
          <a:p>
            <a:pPr algn="ctr"/>
            <a:r>
              <a:rPr lang="en-MY" sz="3600" dirty="0" smtClean="0">
                <a:solidFill>
                  <a:schemeClr val="bg1"/>
                </a:solidFill>
              </a:rPr>
              <a:t>Solar Powered Lights at Long </a:t>
            </a:r>
            <a:r>
              <a:rPr lang="en-MY" sz="3600" dirty="0" err="1" smtClean="0">
                <a:solidFill>
                  <a:schemeClr val="bg1"/>
                </a:solidFill>
              </a:rPr>
              <a:t>Napir</a:t>
            </a:r>
            <a:endParaRPr lang="en-MY" sz="3600" dirty="0">
              <a:solidFill>
                <a:schemeClr val="bg1"/>
              </a:solidFill>
            </a:endParaRPr>
          </a:p>
        </p:txBody>
      </p:sp>
    </p:spTree>
    <p:extLst>
      <p:ext uri="{BB962C8B-B14F-4D97-AF65-F5344CB8AC3E}">
        <p14:creationId xmlns:p14="http://schemas.microsoft.com/office/powerpoint/2010/main" val="2905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VARIOUS PICTURES FROM PROJECT SITE</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tabLst>
                <a:tab pos="2335213" algn="l"/>
              </a:tabLst>
            </a:pPr>
            <a:endParaRPr lang="en-MY" sz="3600" dirty="0" smtClean="0"/>
          </a:p>
          <a:p>
            <a:pPr algn="l">
              <a:tabLst>
                <a:tab pos="2335213" algn="l"/>
              </a:tabLst>
            </a:pPr>
            <a:endParaRPr lang="en-MY" sz="3600" dirty="0"/>
          </a:p>
          <a:p>
            <a:pPr marL="571500" indent="-571500" algn="l">
              <a:buFont typeface="Arial" panose="020B0604020202020204" pitchFamily="34" charset="0"/>
              <a:buChar char="•"/>
              <a:tabLst>
                <a:tab pos="2335213" algn="l"/>
              </a:tabLst>
            </a:pPr>
            <a:endParaRPr lang="en-MY" sz="3600" dirty="0"/>
          </a:p>
        </p:txBody>
      </p:sp>
      <p:sp>
        <p:nvSpPr>
          <p:cNvPr id="4" name="TextBox 3"/>
          <p:cNvSpPr txBox="1"/>
          <p:nvPr/>
        </p:nvSpPr>
        <p:spPr>
          <a:xfrm>
            <a:off x="1027043" y="1122943"/>
            <a:ext cx="4658138" cy="954107"/>
          </a:xfrm>
          <a:prstGeom prst="rect">
            <a:avLst/>
          </a:prstGeom>
          <a:solidFill>
            <a:srgbClr val="00B050"/>
          </a:solidFill>
        </p:spPr>
        <p:txBody>
          <a:bodyPr wrap="square" rtlCol="0">
            <a:spAutoFit/>
          </a:bodyPr>
          <a:lstStyle/>
          <a:p>
            <a:pPr algn="ctr"/>
            <a:r>
              <a:rPr lang="en-MY" sz="2800" dirty="0" smtClean="0">
                <a:solidFill>
                  <a:schemeClr val="bg1"/>
                </a:solidFill>
              </a:rPr>
              <a:t>Ascending dirt road leading to </a:t>
            </a:r>
          </a:p>
          <a:p>
            <a:pPr algn="ctr"/>
            <a:r>
              <a:rPr lang="en-MY" sz="2800" dirty="0" smtClean="0">
                <a:solidFill>
                  <a:schemeClr val="bg1"/>
                </a:solidFill>
              </a:rPr>
              <a:t>Long </a:t>
            </a:r>
            <a:r>
              <a:rPr lang="en-MY" sz="2800" dirty="0" err="1" smtClean="0">
                <a:solidFill>
                  <a:schemeClr val="bg1"/>
                </a:solidFill>
              </a:rPr>
              <a:t>Napir</a:t>
            </a:r>
            <a:r>
              <a:rPr lang="en-MY" sz="2800" dirty="0" smtClean="0">
                <a:solidFill>
                  <a:schemeClr val="bg1"/>
                </a:solidFill>
              </a:rPr>
              <a:t> (Left)</a:t>
            </a:r>
            <a:endParaRPr lang="en-MY" sz="2800" dirty="0">
              <a:solidFill>
                <a:schemeClr val="bg1"/>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043" y="2566834"/>
            <a:ext cx="4658138" cy="3493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8400" y="2566835"/>
            <a:ext cx="4658138" cy="3493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248400" y="1122942"/>
            <a:ext cx="4658138" cy="954107"/>
          </a:xfrm>
          <a:prstGeom prst="rect">
            <a:avLst/>
          </a:prstGeom>
          <a:solidFill>
            <a:srgbClr val="00B050"/>
          </a:solidFill>
        </p:spPr>
        <p:txBody>
          <a:bodyPr wrap="square" rtlCol="0">
            <a:spAutoFit/>
          </a:bodyPr>
          <a:lstStyle/>
          <a:p>
            <a:pPr algn="ctr"/>
            <a:r>
              <a:rPr lang="en-MY" sz="2800" dirty="0">
                <a:solidFill>
                  <a:schemeClr val="bg1"/>
                </a:solidFill>
              </a:rPr>
              <a:t>S</a:t>
            </a:r>
            <a:r>
              <a:rPr lang="en-MY" sz="2800" dirty="0" smtClean="0">
                <a:solidFill>
                  <a:schemeClr val="bg1"/>
                </a:solidFill>
              </a:rPr>
              <a:t>teel bridge leading to       Long </a:t>
            </a:r>
            <a:r>
              <a:rPr lang="en-MY" sz="2800" dirty="0" err="1" smtClean="0">
                <a:solidFill>
                  <a:schemeClr val="bg1"/>
                </a:solidFill>
              </a:rPr>
              <a:t>Napir</a:t>
            </a:r>
            <a:endParaRPr lang="en-MY" sz="2800" dirty="0">
              <a:solidFill>
                <a:schemeClr val="bg1"/>
              </a:solidFill>
            </a:endParaRPr>
          </a:p>
        </p:txBody>
      </p:sp>
    </p:spTree>
    <p:extLst>
      <p:ext uri="{BB962C8B-B14F-4D97-AF65-F5344CB8AC3E}">
        <p14:creationId xmlns:p14="http://schemas.microsoft.com/office/powerpoint/2010/main" val="396700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051" y="1058863"/>
            <a:ext cx="4478867"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0" y="159462"/>
            <a:ext cx="11582400" cy="1143000"/>
          </a:xfrm>
          <a:prstGeom prst="rect">
            <a:avLst/>
          </a:prstGeom>
        </p:spPr>
        <p:txBody>
          <a:bodyPr>
            <a:normAutofit/>
          </a:bodyPr>
          <a:lstStyle/>
          <a:p>
            <a:pPr algn="ctr" eaLnBrk="0" hangingPunct="0">
              <a:defRPr/>
            </a:pPr>
            <a:r>
              <a:rPr lang="en-US" sz="4400" b="1" dirty="0">
                <a:solidFill>
                  <a:srgbClr val="0070C0"/>
                </a:solidFill>
                <a:latin typeface="+mj-lt"/>
                <a:ea typeface="+mj-ea"/>
                <a:cs typeface="+mj-cs"/>
              </a:rPr>
              <a:t>Conclusion and Ways Forward</a:t>
            </a:r>
          </a:p>
        </p:txBody>
      </p:sp>
      <p:sp>
        <p:nvSpPr>
          <p:cNvPr id="104452" name="Rectangle 4"/>
          <p:cNvSpPr>
            <a:spLocks noChangeArrowheads="1"/>
          </p:cNvSpPr>
          <p:nvPr/>
        </p:nvSpPr>
        <p:spPr bwMode="auto">
          <a:xfrm>
            <a:off x="239184" y="836614"/>
            <a:ext cx="11521016" cy="117475"/>
          </a:xfrm>
          <a:prstGeom prst="rect">
            <a:avLst/>
          </a:prstGeom>
          <a:solidFill>
            <a:srgbClr val="038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ko-KR" altLang="en-US" sz="2400" b="1">
              <a:solidFill>
                <a:srgbClr val="FFCC00"/>
              </a:solidFill>
              <a:latin typeface="Calibri" pitchFamily="34" charset="0"/>
              <a:ea typeface="굴림" pitchFamily="34" charset="-127"/>
            </a:endParaRPr>
          </a:p>
        </p:txBody>
      </p:sp>
      <p:sp>
        <p:nvSpPr>
          <p:cNvPr id="6" name="Rectangle 5"/>
          <p:cNvSpPr/>
          <p:nvPr/>
        </p:nvSpPr>
        <p:spPr>
          <a:xfrm>
            <a:off x="4847167" y="1125539"/>
            <a:ext cx="6913033" cy="5693866"/>
          </a:xfrm>
          <a:prstGeom prst="rect">
            <a:avLst/>
          </a:prstGeom>
        </p:spPr>
        <p:txBody>
          <a:bodyPr wrap="square">
            <a:spAutoFit/>
          </a:bodyPr>
          <a:lstStyle/>
          <a:p>
            <a:pPr marL="339725" indent="-339725">
              <a:buClr>
                <a:srgbClr val="0066FF"/>
              </a:buClr>
              <a:buSzPct val="100000"/>
              <a:buFont typeface="Wingdings" pitchFamily="2" charset="2"/>
              <a:buChar char="q"/>
              <a:defRPr/>
            </a:pPr>
            <a:r>
              <a:rPr lang="en-GB" sz="2000" b="1" dirty="0" err="1" smtClean="0">
                <a:solidFill>
                  <a:srgbClr val="0066FF"/>
                </a:solidFill>
              </a:rPr>
              <a:t>APFnet</a:t>
            </a:r>
            <a:r>
              <a:rPr lang="en-GB" sz="2000" b="1" dirty="0" smtClean="0">
                <a:solidFill>
                  <a:srgbClr val="0066FF"/>
                </a:solidFill>
              </a:rPr>
              <a:t> project in Sarawak </a:t>
            </a:r>
            <a:r>
              <a:rPr lang="en-GB" sz="2000" b="1" dirty="0" smtClean="0">
                <a:solidFill>
                  <a:srgbClr val="0066FF"/>
                </a:solidFill>
                <a:latin typeface="+mn-lt"/>
              </a:rPr>
              <a:t>: </a:t>
            </a:r>
          </a:p>
          <a:p>
            <a:pPr marL="573088" indent="-231775">
              <a:buClr>
                <a:srgbClr val="0066FF"/>
              </a:buClr>
              <a:buSzPct val="100000"/>
              <a:buFont typeface="Wingdings" panose="05000000000000000000" pitchFamily="2" charset="2"/>
              <a:buChar char="ü"/>
              <a:defRPr/>
            </a:pPr>
            <a:r>
              <a:rPr lang="en-MY" sz="2000" dirty="0" smtClean="0"/>
              <a:t>The </a:t>
            </a:r>
            <a:r>
              <a:rPr lang="en-MY" sz="2000" dirty="0"/>
              <a:t>progress achieved for the reporting period are encouraging and as </a:t>
            </a:r>
            <a:r>
              <a:rPr lang="en-MY" sz="2000" dirty="0" smtClean="0"/>
              <a:t>expected despite a delay of some activities  </a:t>
            </a:r>
          </a:p>
          <a:p>
            <a:pPr marL="573088" indent="-231775">
              <a:buClr>
                <a:srgbClr val="0066FF"/>
              </a:buClr>
              <a:buSzPct val="100000"/>
              <a:buFont typeface="Wingdings" panose="05000000000000000000" pitchFamily="2" charset="2"/>
              <a:buChar char="ü"/>
              <a:defRPr/>
            </a:pPr>
            <a:r>
              <a:rPr lang="en-GB" sz="2000" dirty="0" smtClean="0"/>
              <a:t>A </a:t>
            </a:r>
            <a:r>
              <a:rPr lang="en-GB" sz="2000" dirty="0"/>
              <a:t>source of inspiration for policy and decision makers </a:t>
            </a:r>
            <a:r>
              <a:rPr lang="en-GB" sz="2000" dirty="0" smtClean="0"/>
              <a:t>in  Sarawak . </a:t>
            </a:r>
            <a:r>
              <a:rPr lang="en-MY" sz="2000" dirty="0" smtClean="0"/>
              <a:t>The Sarawak Forest Department, the project team and concerned communities have established a good working relationship in </a:t>
            </a:r>
            <a:r>
              <a:rPr lang="en-MY" sz="2000" dirty="0"/>
              <a:t>the implementation of various activities</a:t>
            </a:r>
          </a:p>
          <a:p>
            <a:pPr marL="339725" indent="-339725">
              <a:buClr>
                <a:srgbClr val="0066FF"/>
              </a:buClr>
              <a:buSzPct val="100000"/>
              <a:buFont typeface="Wingdings" pitchFamily="2" charset="2"/>
              <a:buChar char="q"/>
              <a:defRPr/>
            </a:pPr>
            <a:endParaRPr lang="en-US" sz="800" b="1" dirty="0">
              <a:solidFill>
                <a:srgbClr val="000000"/>
              </a:solidFill>
              <a:latin typeface="+mn-lt"/>
            </a:endParaRPr>
          </a:p>
          <a:p>
            <a:pPr marL="339725" indent="-339725">
              <a:buClr>
                <a:srgbClr val="0066FF"/>
              </a:buClr>
              <a:buSzPct val="100000"/>
              <a:buFont typeface="Wingdings" pitchFamily="2" charset="2"/>
              <a:buChar char="q"/>
              <a:defRPr/>
            </a:pPr>
            <a:r>
              <a:rPr lang="en-US" altLang="ko-KR" sz="2000" b="1" dirty="0">
                <a:solidFill>
                  <a:srgbClr val="0066FF"/>
                </a:solidFill>
                <a:latin typeface="+mn-lt"/>
              </a:rPr>
              <a:t>Effective implementation of </a:t>
            </a:r>
            <a:r>
              <a:rPr lang="en-US" altLang="ko-KR" sz="2000" b="1" dirty="0" smtClean="0">
                <a:solidFill>
                  <a:srgbClr val="0066FF"/>
                </a:solidFill>
                <a:latin typeface="+mn-lt"/>
              </a:rPr>
              <a:t>the project</a:t>
            </a:r>
            <a:r>
              <a:rPr lang="en-US" altLang="ko-KR" sz="2000" dirty="0" smtClean="0">
                <a:latin typeface="+mn-lt"/>
              </a:rPr>
              <a:t>: Efforts will be made for </a:t>
            </a:r>
            <a:r>
              <a:rPr lang="en-US" altLang="ko-KR" dirty="0" smtClean="0">
                <a:latin typeface="+mn-lt"/>
                <a:ea typeface="굴림" pitchFamily="34" charset="-127"/>
              </a:rPr>
              <a:t>regular </a:t>
            </a:r>
            <a:r>
              <a:rPr lang="en-US" altLang="ko-KR" b="1" dirty="0">
                <a:solidFill>
                  <a:srgbClr val="CC6600"/>
                </a:solidFill>
                <a:latin typeface="+mn-lt"/>
                <a:ea typeface="굴림" pitchFamily="34" charset="-127"/>
              </a:rPr>
              <a:t>monitoring systems; </a:t>
            </a:r>
            <a:r>
              <a:rPr lang="en-US" dirty="0">
                <a:latin typeface="+mn-lt"/>
                <a:cs typeface="Times New Roman" pitchFamily="18" charset="0"/>
              </a:rPr>
              <a:t>Community-based management with </a:t>
            </a:r>
            <a:r>
              <a:rPr lang="en-US" b="1" dirty="0">
                <a:solidFill>
                  <a:srgbClr val="CC6600"/>
                </a:solidFill>
                <a:latin typeface="+mn-lt"/>
                <a:cs typeface="Times New Roman" pitchFamily="18" charset="0"/>
              </a:rPr>
              <a:t>forest management maps, regulations </a:t>
            </a:r>
            <a:r>
              <a:rPr lang="en-US" dirty="0">
                <a:latin typeface="+mn-lt"/>
                <a:cs typeface="Times New Roman" pitchFamily="18" charset="0"/>
              </a:rPr>
              <a:t>and </a:t>
            </a:r>
            <a:r>
              <a:rPr lang="en-US" b="1" dirty="0" smtClean="0">
                <a:solidFill>
                  <a:srgbClr val="CC6600"/>
                </a:solidFill>
                <a:latin typeface="+mn-lt"/>
                <a:cs typeface="Times New Roman" pitchFamily="18" charset="0"/>
              </a:rPr>
              <a:t>committees</a:t>
            </a:r>
            <a:r>
              <a:rPr lang="en-US" altLang="ko-KR" dirty="0" smtClean="0">
                <a:latin typeface="+mn-lt"/>
              </a:rPr>
              <a:t>.</a:t>
            </a:r>
          </a:p>
          <a:p>
            <a:pPr marL="339725" indent="-339725">
              <a:buClr>
                <a:srgbClr val="0066FF"/>
              </a:buClr>
              <a:buSzPct val="100000"/>
              <a:buFont typeface="Wingdings" pitchFamily="2" charset="2"/>
              <a:buChar char="q"/>
              <a:defRPr/>
            </a:pPr>
            <a:endParaRPr lang="en-US" altLang="ko-KR" dirty="0" smtClean="0">
              <a:latin typeface="+mn-lt"/>
            </a:endParaRPr>
          </a:p>
          <a:p>
            <a:pPr marL="339725" indent="-339725">
              <a:buClr>
                <a:srgbClr val="0066FF"/>
              </a:buClr>
              <a:buSzPct val="100000"/>
              <a:buFont typeface="Wingdings" pitchFamily="2" charset="2"/>
              <a:buChar char="q"/>
              <a:defRPr/>
            </a:pPr>
            <a:r>
              <a:rPr lang="en-AU" sz="2000" b="1" dirty="0">
                <a:solidFill>
                  <a:srgbClr val="0066FF"/>
                </a:solidFill>
              </a:rPr>
              <a:t>Sustainable capacity building:</a:t>
            </a:r>
            <a:r>
              <a:rPr lang="en-AU" sz="2000" dirty="0"/>
              <a:t> </a:t>
            </a:r>
            <a:r>
              <a:rPr lang="en-AU" dirty="0"/>
              <a:t>Considerable time is needed to build capacity of </a:t>
            </a:r>
            <a:r>
              <a:rPr lang="en-AU" dirty="0" smtClean="0"/>
              <a:t>the two indigenous local communities to </a:t>
            </a:r>
            <a:r>
              <a:rPr lang="en-AU" dirty="0"/>
              <a:t>use participatory approaches in </a:t>
            </a:r>
            <a:r>
              <a:rPr lang="en-AU" dirty="0" smtClean="0"/>
              <a:t>watershed management</a:t>
            </a:r>
            <a:r>
              <a:rPr lang="en-GB" dirty="0" smtClean="0"/>
              <a:t>; </a:t>
            </a:r>
            <a:r>
              <a:rPr lang="en-GB" altLang="ko-KR" b="1" dirty="0">
                <a:solidFill>
                  <a:srgbClr val="CC6600"/>
                </a:solidFill>
                <a:ea typeface="굴림" pitchFamily="34" charset="-127"/>
              </a:rPr>
              <a:t>longer term approach </a:t>
            </a:r>
            <a:r>
              <a:rPr lang="en-GB" dirty="0"/>
              <a:t>to achieve more consistent and replicable results. </a:t>
            </a:r>
          </a:p>
          <a:p>
            <a:pPr marL="339725" indent="-339725">
              <a:buClr>
                <a:srgbClr val="0066FF"/>
              </a:buClr>
              <a:buSzPct val="100000"/>
              <a:buFont typeface="Wingdings" pitchFamily="2" charset="2"/>
              <a:buChar char="q"/>
              <a:defRPr/>
            </a:pPr>
            <a:endParaRPr lang="en-GB" sz="800" dirty="0"/>
          </a:p>
          <a:p>
            <a:pPr marL="339725" indent="-339725">
              <a:buClr>
                <a:srgbClr val="0066FF"/>
              </a:buClr>
              <a:buSzPct val="100000"/>
              <a:buFont typeface="Wingdings" pitchFamily="2" charset="2"/>
              <a:buChar char="q"/>
              <a:defRPr/>
            </a:pPr>
            <a:endParaRPr lang="en-US" altLang="ko-KR" dirty="0">
              <a:latin typeface="+mn-lt"/>
            </a:endParaRPr>
          </a:p>
        </p:txBody>
      </p:sp>
      <p:sp>
        <p:nvSpPr>
          <p:cNvPr id="2" name="TextBox 1"/>
          <p:cNvSpPr txBox="1"/>
          <p:nvPr/>
        </p:nvSpPr>
        <p:spPr>
          <a:xfrm>
            <a:off x="9157648" y="6450073"/>
            <a:ext cx="2984535" cy="369332"/>
          </a:xfrm>
          <a:prstGeom prst="rect">
            <a:avLst/>
          </a:prstGeom>
          <a:noFill/>
        </p:spPr>
        <p:txBody>
          <a:bodyPr wrap="none" rtlCol="0">
            <a:spAutoFit/>
          </a:bodyPr>
          <a:lstStyle/>
          <a:p>
            <a:r>
              <a:rPr lang="en-US" b="1" dirty="0" smtClean="0"/>
              <a:t>Thank you for your attention </a:t>
            </a:r>
            <a:endParaRPr lang="en-US" b="1" dirty="0"/>
          </a:p>
        </p:txBody>
      </p:sp>
    </p:spTree>
    <p:extLst>
      <p:ext uri="{BB962C8B-B14F-4D97-AF65-F5344CB8AC3E}">
        <p14:creationId xmlns:p14="http://schemas.microsoft.com/office/powerpoint/2010/main" val="1593562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051" y="1058863"/>
            <a:ext cx="4478867"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0" y="159462"/>
            <a:ext cx="11582400" cy="1143000"/>
          </a:xfrm>
          <a:prstGeom prst="rect">
            <a:avLst/>
          </a:prstGeom>
        </p:spPr>
        <p:txBody>
          <a:bodyPr>
            <a:normAutofit/>
          </a:bodyPr>
          <a:lstStyle/>
          <a:p>
            <a:pPr algn="ctr" eaLnBrk="0" hangingPunct="0">
              <a:defRPr/>
            </a:pPr>
            <a:r>
              <a:rPr lang="en-US" sz="4400" b="1" dirty="0">
                <a:solidFill>
                  <a:srgbClr val="0070C0"/>
                </a:solidFill>
                <a:latin typeface="+mj-lt"/>
                <a:ea typeface="+mj-ea"/>
                <a:cs typeface="+mj-cs"/>
              </a:rPr>
              <a:t>Conclusion and Ways Forward</a:t>
            </a:r>
          </a:p>
        </p:txBody>
      </p:sp>
      <p:sp>
        <p:nvSpPr>
          <p:cNvPr id="104452" name="Rectangle 4"/>
          <p:cNvSpPr>
            <a:spLocks noChangeArrowheads="1"/>
          </p:cNvSpPr>
          <p:nvPr/>
        </p:nvSpPr>
        <p:spPr bwMode="auto">
          <a:xfrm>
            <a:off x="239184" y="836614"/>
            <a:ext cx="11521016" cy="117475"/>
          </a:xfrm>
          <a:prstGeom prst="rect">
            <a:avLst/>
          </a:prstGeom>
          <a:solidFill>
            <a:srgbClr val="038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ko-KR" altLang="en-US" sz="2400" b="1">
              <a:solidFill>
                <a:srgbClr val="FFCC00"/>
              </a:solidFill>
              <a:latin typeface="Calibri" pitchFamily="34" charset="0"/>
              <a:ea typeface="굴림" pitchFamily="34" charset="-127"/>
            </a:endParaRPr>
          </a:p>
        </p:txBody>
      </p:sp>
      <p:sp>
        <p:nvSpPr>
          <p:cNvPr id="6" name="Rectangle 5"/>
          <p:cNvSpPr/>
          <p:nvPr/>
        </p:nvSpPr>
        <p:spPr>
          <a:xfrm>
            <a:off x="4847167" y="1125539"/>
            <a:ext cx="6913033" cy="5693866"/>
          </a:xfrm>
          <a:prstGeom prst="rect">
            <a:avLst/>
          </a:prstGeom>
        </p:spPr>
        <p:txBody>
          <a:bodyPr wrap="square">
            <a:spAutoFit/>
          </a:bodyPr>
          <a:lstStyle/>
          <a:p>
            <a:pPr marL="339725" indent="-339725">
              <a:buClr>
                <a:srgbClr val="0066FF"/>
              </a:buClr>
              <a:buSzPct val="100000"/>
              <a:buFont typeface="Wingdings" pitchFamily="2" charset="2"/>
              <a:buChar char="q"/>
              <a:defRPr/>
            </a:pPr>
            <a:r>
              <a:rPr lang="en-GB" sz="2000" b="1" dirty="0" err="1" smtClean="0">
                <a:solidFill>
                  <a:srgbClr val="0066FF"/>
                </a:solidFill>
              </a:rPr>
              <a:t>APFnet</a:t>
            </a:r>
            <a:r>
              <a:rPr lang="en-GB" sz="2000" b="1" dirty="0" smtClean="0">
                <a:solidFill>
                  <a:srgbClr val="0066FF"/>
                </a:solidFill>
              </a:rPr>
              <a:t> project in Sarawak </a:t>
            </a:r>
            <a:r>
              <a:rPr lang="en-GB" sz="2000" b="1" dirty="0" smtClean="0">
                <a:solidFill>
                  <a:srgbClr val="0066FF"/>
                </a:solidFill>
                <a:latin typeface="+mn-lt"/>
              </a:rPr>
              <a:t>: </a:t>
            </a:r>
          </a:p>
          <a:p>
            <a:pPr marL="573088" indent="-231775">
              <a:buClr>
                <a:srgbClr val="0066FF"/>
              </a:buClr>
              <a:buSzPct val="100000"/>
              <a:buFont typeface="Wingdings" panose="05000000000000000000" pitchFamily="2" charset="2"/>
              <a:buChar char="ü"/>
              <a:defRPr/>
            </a:pPr>
            <a:r>
              <a:rPr lang="en-MY" sz="2000" dirty="0" smtClean="0"/>
              <a:t>The </a:t>
            </a:r>
            <a:r>
              <a:rPr lang="en-MY" sz="2000" dirty="0"/>
              <a:t>progress achieved for the reporting period are encouraging and as </a:t>
            </a:r>
            <a:r>
              <a:rPr lang="en-MY" sz="2000" dirty="0" smtClean="0"/>
              <a:t>expected despite a delay of some activities  </a:t>
            </a:r>
          </a:p>
          <a:p>
            <a:pPr marL="573088" indent="-231775">
              <a:buClr>
                <a:srgbClr val="0066FF"/>
              </a:buClr>
              <a:buSzPct val="100000"/>
              <a:buFont typeface="Wingdings" panose="05000000000000000000" pitchFamily="2" charset="2"/>
              <a:buChar char="ü"/>
              <a:defRPr/>
            </a:pPr>
            <a:r>
              <a:rPr lang="en-GB" sz="2000" dirty="0" smtClean="0"/>
              <a:t>A </a:t>
            </a:r>
            <a:r>
              <a:rPr lang="en-GB" sz="2000" dirty="0"/>
              <a:t>source of inspiration for policy and decision makers </a:t>
            </a:r>
            <a:r>
              <a:rPr lang="en-GB" sz="2000" dirty="0" smtClean="0"/>
              <a:t>in  Sarawak . </a:t>
            </a:r>
            <a:r>
              <a:rPr lang="en-MY" sz="2000" dirty="0" smtClean="0"/>
              <a:t>The Sarawak Forest Department, the project team and concerned communities have established a good working relationship in </a:t>
            </a:r>
            <a:r>
              <a:rPr lang="en-MY" sz="2000" dirty="0"/>
              <a:t>the implementation of various activities</a:t>
            </a:r>
          </a:p>
          <a:p>
            <a:pPr marL="339725" indent="-339725">
              <a:buClr>
                <a:srgbClr val="0066FF"/>
              </a:buClr>
              <a:buSzPct val="100000"/>
              <a:buFont typeface="Wingdings" pitchFamily="2" charset="2"/>
              <a:buChar char="q"/>
              <a:defRPr/>
            </a:pPr>
            <a:endParaRPr lang="en-US" sz="800" b="1" dirty="0">
              <a:solidFill>
                <a:srgbClr val="000000"/>
              </a:solidFill>
              <a:latin typeface="+mn-lt"/>
            </a:endParaRPr>
          </a:p>
          <a:p>
            <a:pPr marL="339725" indent="-339725">
              <a:buClr>
                <a:srgbClr val="0066FF"/>
              </a:buClr>
              <a:buSzPct val="100000"/>
              <a:buFont typeface="Wingdings" pitchFamily="2" charset="2"/>
              <a:buChar char="q"/>
              <a:defRPr/>
            </a:pPr>
            <a:r>
              <a:rPr lang="en-US" altLang="ko-KR" sz="2000" b="1" dirty="0">
                <a:solidFill>
                  <a:srgbClr val="0066FF"/>
                </a:solidFill>
                <a:latin typeface="+mn-lt"/>
              </a:rPr>
              <a:t>Effective implementation of </a:t>
            </a:r>
            <a:r>
              <a:rPr lang="en-US" altLang="ko-KR" sz="2000" b="1" dirty="0" smtClean="0">
                <a:solidFill>
                  <a:srgbClr val="0066FF"/>
                </a:solidFill>
                <a:latin typeface="+mn-lt"/>
              </a:rPr>
              <a:t>the project</a:t>
            </a:r>
            <a:r>
              <a:rPr lang="en-US" altLang="ko-KR" sz="2000" dirty="0" smtClean="0">
                <a:latin typeface="+mn-lt"/>
              </a:rPr>
              <a:t>: Efforts will be made for </a:t>
            </a:r>
            <a:r>
              <a:rPr lang="en-US" altLang="ko-KR" dirty="0" smtClean="0">
                <a:latin typeface="+mn-lt"/>
                <a:ea typeface="굴림" pitchFamily="34" charset="-127"/>
              </a:rPr>
              <a:t>regular </a:t>
            </a:r>
            <a:r>
              <a:rPr lang="en-US" altLang="ko-KR" b="1" dirty="0">
                <a:solidFill>
                  <a:srgbClr val="CC6600"/>
                </a:solidFill>
                <a:latin typeface="+mn-lt"/>
                <a:ea typeface="굴림" pitchFamily="34" charset="-127"/>
              </a:rPr>
              <a:t>monitoring systems; </a:t>
            </a:r>
            <a:r>
              <a:rPr lang="en-US" dirty="0">
                <a:latin typeface="+mn-lt"/>
                <a:cs typeface="Times New Roman" pitchFamily="18" charset="0"/>
              </a:rPr>
              <a:t>Community-based management with </a:t>
            </a:r>
            <a:r>
              <a:rPr lang="en-US" b="1" dirty="0">
                <a:solidFill>
                  <a:srgbClr val="CC6600"/>
                </a:solidFill>
                <a:latin typeface="+mn-lt"/>
                <a:cs typeface="Times New Roman" pitchFamily="18" charset="0"/>
              </a:rPr>
              <a:t>forest management maps, regulations </a:t>
            </a:r>
            <a:r>
              <a:rPr lang="en-US" dirty="0">
                <a:latin typeface="+mn-lt"/>
                <a:cs typeface="Times New Roman" pitchFamily="18" charset="0"/>
              </a:rPr>
              <a:t>and </a:t>
            </a:r>
            <a:r>
              <a:rPr lang="en-US" b="1" dirty="0" smtClean="0">
                <a:solidFill>
                  <a:srgbClr val="CC6600"/>
                </a:solidFill>
                <a:latin typeface="+mn-lt"/>
                <a:cs typeface="Times New Roman" pitchFamily="18" charset="0"/>
              </a:rPr>
              <a:t>committees</a:t>
            </a:r>
            <a:r>
              <a:rPr lang="en-US" altLang="ko-KR" dirty="0" smtClean="0">
                <a:latin typeface="+mn-lt"/>
              </a:rPr>
              <a:t>.</a:t>
            </a:r>
          </a:p>
          <a:p>
            <a:pPr marL="339725" indent="-339725">
              <a:buClr>
                <a:srgbClr val="0066FF"/>
              </a:buClr>
              <a:buSzPct val="100000"/>
              <a:buFont typeface="Wingdings" pitchFamily="2" charset="2"/>
              <a:buChar char="q"/>
              <a:defRPr/>
            </a:pPr>
            <a:endParaRPr lang="en-US" altLang="ko-KR" dirty="0" smtClean="0">
              <a:latin typeface="+mn-lt"/>
            </a:endParaRPr>
          </a:p>
          <a:p>
            <a:pPr marL="339725" indent="-339725">
              <a:buClr>
                <a:srgbClr val="0066FF"/>
              </a:buClr>
              <a:buSzPct val="100000"/>
              <a:buFont typeface="Wingdings" pitchFamily="2" charset="2"/>
              <a:buChar char="q"/>
              <a:defRPr/>
            </a:pPr>
            <a:r>
              <a:rPr lang="en-AU" sz="2000" b="1" dirty="0">
                <a:solidFill>
                  <a:srgbClr val="0066FF"/>
                </a:solidFill>
              </a:rPr>
              <a:t>Sustainable capacity building:</a:t>
            </a:r>
            <a:r>
              <a:rPr lang="en-AU" sz="2000" dirty="0"/>
              <a:t> </a:t>
            </a:r>
            <a:r>
              <a:rPr lang="en-AU" dirty="0"/>
              <a:t>Considerable time is needed to build capacity of </a:t>
            </a:r>
            <a:r>
              <a:rPr lang="en-AU" dirty="0" smtClean="0"/>
              <a:t>the two indigenous local communities to </a:t>
            </a:r>
            <a:r>
              <a:rPr lang="en-AU" dirty="0"/>
              <a:t>use participatory approaches in </a:t>
            </a:r>
            <a:r>
              <a:rPr lang="en-AU" dirty="0" smtClean="0"/>
              <a:t>watershed management</a:t>
            </a:r>
            <a:r>
              <a:rPr lang="en-GB" dirty="0" smtClean="0"/>
              <a:t>; </a:t>
            </a:r>
            <a:r>
              <a:rPr lang="en-GB" altLang="ko-KR" b="1" dirty="0">
                <a:solidFill>
                  <a:srgbClr val="CC6600"/>
                </a:solidFill>
                <a:ea typeface="굴림" pitchFamily="34" charset="-127"/>
              </a:rPr>
              <a:t>longer term approach </a:t>
            </a:r>
            <a:r>
              <a:rPr lang="en-GB" dirty="0"/>
              <a:t>to achieve more consistent and replicable results. </a:t>
            </a:r>
          </a:p>
          <a:p>
            <a:pPr marL="339725" indent="-339725">
              <a:buClr>
                <a:srgbClr val="0066FF"/>
              </a:buClr>
              <a:buSzPct val="100000"/>
              <a:buFont typeface="Wingdings" pitchFamily="2" charset="2"/>
              <a:buChar char="q"/>
              <a:defRPr/>
            </a:pPr>
            <a:endParaRPr lang="en-GB" sz="800" dirty="0"/>
          </a:p>
          <a:p>
            <a:pPr marL="339725" indent="-339725">
              <a:buClr>
                <a:srgbClr val="0066FF"/>
              </a:buClr>
              <a:buSzPct val="100000"/>
              <a:buFont typeface="Wingdings" pitchFamily="2" charset="2"/>
              <a:buChar char="q"/>
              <a:defRPr/>
            </a:pPr>
            <a:endParaRPr lang="en-US" altLang="ko-KR" dirty="0">
              <a:latin typeface="+mn-lt"/>
            </a:endParaRPr>
          </a:p>
        </p:txBody>
      </p:sp>
      <p:sp>
        <p:nvSpPr>
          <p:cNvPr id="2" name="TextBox 1"/>
          <p:cNvSpPr txBox="1"/>
          <p:nvPr/>
        </p:nvSpPr>
        <p:spPr>
          <a:xfrm>
            <a:off x="9157648" y="6450073"/>
            <a:ext cx="2984535" cy="369332"/>
          </a:xfrm>
          <a:prstGeom prst="rect">
            <a:avLst/>
          </a:prstGeom>
          <a:noFill/>
        </p:spPr>
        <p:txBody>
          <a:bodyPr wrap="none" rtlCol="0">
            <a:spAutoFit/>
          </a:bodyPr>
          <a:lstStyle/>
          <a:p>
            <a:r>
              <a:rPr lang="en-US" b="1" dirty="0" smtClean="0"/>
              <a:t>Thank you for your attention </a:t>
            </a:r>
            <a:endParaRPr lang="en-US" b="1" dirty="0"/>
          </a:p>
        </p:txBody>
      </p:sp>
    </p:spTree>
    <p:extLst>
      <p:ext uri="{BB962C8B-B14F-4D97-AF65-F5344CB8AC3E}">
        <p14:creationId xmlns:p14="http://schemas.microsoft.com/office/powerpoint/2010/main" val="81679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051" y="1058863"/>
            <a:ext cx="4478867"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0" y="159462"/>
            <a:ext cx="11582400" cy="1143000"/>
          </a:xfrm>
          <a:prstGeom prst="rect">
            <a:avLst/>
          </a:prstGeom>
        </p:spPr>
        <p:txBody>
          <a:bodyPr>
            <a:normAutofit/>
          </a:bodyPr>
          <a:lstStyle/>
          <a:p>
            <a:pPr algn="ctr" eaLnBrk="0" hangingPunct="0">
              <a:defRPr/>
            </a:pPr>
            <a:r>
              <a:rPr lang="en-US" sz="4400" b="1" dirty="0">
                <a:solidFill>
                  <a:srgbClr val="0070C0"/>
                </a:solidFill>
                <a:latin typeface="+mj-lt"/>
                <a:ea typeface="+mj-ea"/>
                <a:cs typeface="+mj-cs"/>
              </a:rPr>
              <a:t>Conclusion and Ways Forward</a:t>
            </a:r>
          </a:p>
        </p:txBody>
      </p:sp>
      <p:sp>
        <p:nvSpPr>
          <p:cNvPr id="104452" name="Rectangle 4"/>
          <p:cNvSpPr>
            <a:spLocks noChangeArrowheads="1"/>
          </p:cNvSpPr>
          <p:nvPr/>
        </p:nvSpPr>
        <p:spPr bwMode="auto">
          <a:xfrm>
            <a:off x="239184" y="836614"/>
            <a:ext cx="11521016" cy="117475"/>
          </a:xfrm>
          <a:prstGeom prst="rect">
            <a:avLst/>
          </a:prstGeom>
          <a:solidFill>
            <a:srgbClr val="038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ko-KR" altLang="en-US" sz="2400" b="1">
              <a:solidFill>
                <a:srgbClr val="FFCC00"/>
              </a:solidFill>
              <a:latin typeface="Calibri" pitchFamily="34" charset="0"/>
              <a:ea typeface="굴림" pitchFamily="34" charset="-127"/>
            </a:endParaRPr>
          </a:p>
        </p:txBody>
      </p:sp>
      <p:sp>
        <p:nvSpPr>
          <p:cNvPr id="6" name="Rectangle 5"/>
          <p:cNvSpPr/>
          <p:nvPr/>
        </p:nvSpPr>
        <p:spPr>
          <a:xfrm>
            <a:off x="4847167" y="1125539"/>
            <a:ext cx="6913033" cy="5693866"/>
          </a:xfrm>
          <a:prstGeom prst="rect">
            <a:avLst/>
          </a:prstGeom>
        </p:spPr>
        <p:txBody>
          <a:bodyPr wrap="square">
            <a:spAutoFit/>
          </a:bodyPr>
          <a:lstStyle/>
          <a:p>
            <a:pPr marL="339725" indent="-339725">
              <a:buClr>
                <a:srgbClr val="0066FF"/>
              </a:buClr>
              <a:buSzPct val="100000"/>
              <a:buFont typeface="Wingdings" pitchFamily="2" charset="2"/>
              <a:buChar char="q"/>
              <a:defRPr/>
            </a:pPr>
            <a:r>
              <a:rPr lang="en-GB" sz="2000" b="1" dirty="0" err="1" smtClean="0">
                <a:solidFill>
                  <a:srgbClr val="0066FF"/>
                </a:solidFill>
              </a:rPr>
              <a:t>APFnet</a:t>
            </a:r>
            <a:r>
              <a:rPr lang="en-GB" sz="2000" b="1" dirty="0" smtClean="0">
                <a:solidFill>
                  <a:srgbClr val="0066FF"/>
                </a:solidFill>
              </a:rPr>
              <a:t> project in Sarawak </a:t>
            </a:r>
            <a:r>
              <a:rPr lang="en-GB" sz="2000" b="1" dirty="0" smtClean="0">
                <a:solidFill>
                  <a:srgbClr val="0066FF"/>
                </a:solidFill>
                <a:latin typeface="+mn-lt"/>
              </a:rPr>
              <a:t>: </a:t>
            </a:r>
          </a:p>
          <a:p>
            <a:pPr marL="573088" indent="-231775">
              <a:buClr>
                <a:srgbClr val="0066FF"/>
              </a:buClr>
              <a:buSzPct val="100000"/>
              <a:buFont typeface="Wingdings" panose="05000000000000000000" pitchFamily="2" charset="2"/>
              <a:buChar char="ü"/>
              <a:defRPr/>
            </a:pPr>
            <a:r>
              <a:rPr lang="en-MY" sz="2000" dirty="0" smtClean="0"/>
              <a:t>The </a:t>
            </a:r>
            <a:r>
              <a:rPr lang="en-MY" sz="2000" dirty="0"/>
              <a:t>progress achieved for the reporting period are encouraging and as </a:t>
            </a:r>
            <a:r>
              <a:rPr lang="en-MY" sz="2000" dirty="0" smtClean="0"/>
              <a:t>expected despite a delay of some activities  </a:t>
            </a:r>
          </a:p>
          <a:p>
            <a:pPr marL="573088" indent="-231775">
              <a:buClr>
                <a:srgbClr val="0066FF"/>
              </a:buClr>
              <a:buSzPct val="100000"/>
              <a:buFont typeface="Wingdings" panose="05000000000000000000" pitchFamily="2" charset="2"/>
              <a:buChar char="ü"/>
              <a:defRPr/>
            </a:pPr>
            <a:r>
              <a:rPr lang="en-GB" sz="2000" dirty="0" smtClean="0"/>
              <a:t>A </a:t>
            </a:r>
            <a:r>
              <a:rPr lang="en-GB" sz="2000" dirty="0"/>
              <a:t>source of inspiration for policy and decision makers </a:t>
            </a:r>
            <a:r>
              <a:rPr lang="en-GB" sz="2000" dirty="0" smtClean="0"/>
              <a:t>in  Sarawak . </a:t>
            </a:r>
            <a:r>
              <a:rPr lang="en-MY" sz="2000" dirty="0" smtClean="0"/>
              <a:t>The Sarawak Forest Department, the project team and concerned communities have established a good working relationship in </a:t>
            </a:r>
            <a:r>
              <a:rPr lang="en-MY" sz="2000" dirty="0"/>
              <a:t>the implementation of various activities</a:t>
            </a:r>
          </a:p>
          <a:p>
            <a:pPr marL="339725" indent="-339725">
              <a:buClr>
                <a:srgbClr val="0066FF"/>
              </a:buClr>
              <a:buSzPct val="100000"/>
              <a:buFont typeface="Wingdings" pitchFamily="2" charset="2"/>
              <a:buChar char="q"/>
              <a:defRPr/>
            </a:pPr>
            <a:endParaRPr lang="en-US" sz="800" b="1" dirty="0">
              <a:solidFill>
                <a:srgbClr val="000000"/>
              </a:solidFill>
              <a:latin typeface="+mn-lt"/>
            </a:endParaRPr>
          </a:p>
          <a:p>
            <a:pPr marL="339725" indent="-339725">
              <a:buClr>
                <a:srgbClr val="0066FF"/>
              </a:buClr>
              <a:buSzPct val="100000"/>
              <a:buFont typeface="Wingdings" pitchFamily="2" charset="2"/>
              <a:buChar char="q"/>
              <a:defRPr/>
            </a:pPr>
            <a:r>
              <a:rPr lang="en-US" altLang="ko-KR" sz="2000" b="1" dirty="0">
                <a:solidFill>
                  <a:srgbClr val="0066FF"/>
                </a:solidFill>
                <a:latin typeface="+mn-lt"/>
              </a:rPr>
              <a:t>Effective implementation of </a:t>
            </a:r>
            <a:r>
              <a:rPr lang="en-US" altLang="ko-KR" sz="2000" b="1" dirty="0" smtClean="0">
                <a:solidFill>
                  <a:srgbClr val="0066FF"/>
                </a:solidFill>
                <a:latin typeface="+mn-lt"/>
              </a:rPr>
              <a:t>the project</a:t>
            </a:r>
            <a:r>
              <a:rPr lang="en-US" altLang="ko-KR" sz="2000" dirty="0" smtClean="0">
                <a:latin typeface="+mn-lt"/>
              </a:rPr>
              <a:t>: Efforts will be made for </a:t>
            </a:r>
            <a:r>
              <a:rPr lang="en-US" altLang="ko-KR" dirty="0" smtClean="0">
                <a:latin typeface="+mn-lt"/>
                <a:ea typeface="굴림" pitchFamily="34" charset="-127"/>
              </a:rPr>
              <a:t>regular </a:t>
            </a:r>
            <a:r>
              <a:rPr lang="en-US" altLang="ko-KR" b="1" dirty="0">
                <a:solidFill>
                  <a:srgbClr val="CC6600"/>
                </a:solidFill>
                <a:latin typeface="+mn-lt"/>
                <a:ea typeface="굴림" pitchFamily="34" charset="-127"/>
              </a:rPr>
              <a:t>monitoring systems; </a:t>
            </a:r>
            <a:r>
              <a:rPr lang="en-US" dirty="0">
                <a:latin typeface="+mn-lt"/>
                <a:cs typeface="Times New Roman" pitchFamily="18" charset="0"/>
              </a:rPr>
              <a:t>Community-based management with </a:t>
            </a:r>
            <a:r>
              <a:rPr lang="en-US" b="1" dirty="0">
                <a:solidFill>
                  <a:srgbClr val="CC6600"/>
                </a:solidFill>
                <a:latin typeface="+mn-lt"/>
                <a:cs typeface="Times New Roman" pitchFamily="18" charset="0"/>
              </a:rPr>
              <a:t>forest management maps, regulations </a:t>
            </a:r>
            <a:r>
              <a:rPr lang="en-US" dirty="0">
                <a:latin typeface="+mn-lt"/>
                <a:cs typeface="Times New Roman" pitchFamily="18" charset="0"/>
              </a:rPr>
              <a:t>and </a:t>
            </a:r>
            <a:r>
              <a:rPr lang="en-US" b="1" dirty="0" smtClean="0">
                <a:solidFill>
                  <a:srgbClr val="CC6600"/>
                </a:solidFill>
                <a:latin typeface="+mn-lt"/>
                <a:cs typeface="Times New Roman" pitchFamily="18" charset="0"/>
              </a:rPr>
              <a:t>committees</a:t>
            </a:r>
            <a:r>
              <a:rPr lang="en-US" altLang="ko-KR" dirty="0" smtClean="0">
                <a:latin typeface="+mn-lt"/>
              </a:rPr>
              <a:t>.</a:t>
            </a:r>
          </a:p>
          <a:p>
            <a:pPr marL="339725" indent="-339725">
              <a:buClr>
                <a:srgbClr val="0066FF"/>
              </a:buClr>
              <a:buSzPct val="100000"/>
              <a:buFont typeface="Wingdings" pitchFamily="2" charset="2"/>
              <a:buChar char="q"/>
              <a:defRPr/>
            </a:pPr>
            <a:endParaRPr lang="en-US" altLang="ko-KR" dirty="0" smtClean="0">
              <a:latin typeface="+mn-lt"/>
            </a:endParaRPr>
          </a:p>
          <a:p>
            <a:pPr marL="339725" indent="-339725">
              <a:buClr>
                <a:srgbClr val="0066FF"/>
              </a:buClr>
              <a:buSzPct val="100000"/>
              <a:buFont typeface="Wingdings" pitchFamily="2" charset="2"/>
              <a:buChar char="q"/>
              <a:defRPr/>
            </a:pPr>
            <a:r>
              <a:rPr lang="en-AU" sz="2000" b="1" dirty="0">
                <a:solidFill>
                  <a:srgbClr val="0066FF"/>
                </a:solidFill>
              </a:rPr>
              <a:t>Sustainable capacity building:</a:t>
            </a:r>
            <a:r>
              <a:rPr lang="en-AU" sz="2000" dirty="0"/>
              <a:t> </a:t>
            </a:r>
            <a:r>
              <a:rPr lang="en-AU" dirty="0"/>
              <a:t>Considerable time is needed to build capacity of </a:t>
            </a:r>
            <a:r>
              <a:rPr lang="en-AU" dirty="0" smtClean="0"/>
              <a:t>the two indigenous local communities to </a:t>
            </a:r>
            <a:r>
              <a:rPr lang="en-AU" dirty="0"/>
              <a:t>use participatory approaches in </a:t>
            </a:r>
            <a:r>
              <a:rPr lang="en-AU" dirty="0" smtClean="0"/>
              <a:t>watershed management</a:t>
            </a:r>
            <a:r>
              <a:rPr lang="en-GB" dirty="0" smtClean="0"/>
              <a:t>; </a:t>
            </a:r>
            <a:r>
              <a:rPr lang="en-GB" altLang="ko-KR" b="1" dirty="0">
                <a:solidFill>
                  <a:srgbClr val="CC6600"/>
                </a:solidFill>
                <a:ea typeface="굴림" pitchFamily="34" charset="-127"/>
              </a:rPr>
              <a:t>longer term approach </a:t>
            </a:r>
            <a:r>
              <a:rPr lang="en-GB" dirty="0"/>
              <a:t>to achieve more consistent and replicable results. </a:t>
            </a:r>
          </a:p>
          <a:p>
            <a:pPr marL="339725" indent="-339725">
              <a:buClr>
                <a:srgbClr val="0066FF"/>
              </a:buClr>
              <a:buSzPct val="100000"/>
              <a:buFont typeface="Wingdings" pitchFamily="2" charset="2"/>
              <a:buChar char="q"/>
              <a:defRPr/>
            </a:pPr>
            <a:endParaRPr lang="en-GB" sz="800" dirty="0"/>
          </a:p>
          <a:p>
            <a:pPr marL="339725" indent="-339725">
              <a:buClr>
                <a:srgbClr val="0066FF"/>
              </a:buClr>
              <a:buSzPct val="100000"/>
              <a:buFont typeface="Wingdings" pitchFamily="2" charset="2"/>
              <a:buChar char="q"/>
              <a:defRPr/>
            </a:pPr>
            <a:endParaRPr lang="en-US" altLang="ko-KR" dirty="0">
              <a:latin typeface="+mn-lt"/>
            </a:endParaRPr>
          </a:p>
        </p:txBody>
      </p:sp>
      <p:sp>
        <p:nvSpPr>
          <p:cNvPr id="2" name="TextBox 1"/>
          <p:cNvSpPr txBox="1"/>
          <p:nvPr/>
        </p:nvSpPr>
        <p:spPr>
          <a:xfrm>
            <a:off x="9157648" y="6450073"/>
            <a:ext cx="2984535" cy="369332"/>
          </a:xfrm>
          <a:prstGeom prst="rect">
            <a:avLst/>
          </a:prstGeom>
          <a:noFill/>
        </p:spPr>
        <p:txBody>
          <a:bodyPr wrap="none" rtlCol="0">
            <a:spAutoFit/>
          </a:bodyPr>
          <a:lstStyle/>
          <a:p>
            <a:r>
              <a:rPr lang="en-US" b="1" dirty="0" smtClean="0"/>
              <a:t>Thank you for your attention </a:t>
            </a:r>
            <a:endParaRPr lang="en-US" b="1" dirty="0"/>
          </a:p>
        </p:txBody>
      </p:sp>
    </p:spTree>
    <p:extLst>
      <p:ext uri="{BB962C8B-B14F-4D97-AF65-F5344CB8AC3E}">
        <p14:creationId xmlns:p14="http://schemas.microsoft.com/office/powerpoint/2010/main" val="142005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MAP OF SARAWAK, MALAYSIA</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endParaRPr lang="en-MY" sz="3600" dirty="0" smtClean="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19270" y="1207656"/>
            <a:ext cx="9849678" cy="54864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606355" y="3726805"/>
            <a:ext cx="1798982" cy="338554"/>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pPr algn="ctr"/>
            <a:r>
              <a:rPr lang="en-MY" sz="1600" b="1" dirty="0" smtClean="0"/>
              <a:t>Sarawak, Malaysia</a:t>
            </a:r>
            <a:endParaRPr lang="en-MY" sz="1600" b="1" dirty="0"/>
          </a:p>
        </p:txBody>
      </p:sp>
      <p:sp>
        <p:nvSpPr>
          <p:cNvPr id="6" name="TextBox 5"/>
          <p:cNvSpPr txBox="1"/>
          <p:nvPr/>
        </p:nvSpPr>
        <p:spPr>
          <a:xfrm>
            <a:off x="9046551" y="1490309"/>
            <a:ext cx="1709530" cy="338554"/>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pPr algn="ctr"/>
            <a:r>
              <a:rPr lang="en-MY" sz="1600" b="1" dirty="0" smtClean="0"/>
              <a:t>Sabah, Malaysia</a:t>
            </a:r>
            <a:endParaRPr lang="en-MY" sz="1600" b="1" dirty="0"/>
          </a:p>
        </p:txBody>
      </p:sp>
      <p:graphicFrame>
        <p:nvGraphicFramePr>
          <p:cNvPr id="7" name="Table 6"/>
          <p:cNvGraphicFramePr>
            <a:graphicFrameLocks noGrp="1"/>
          </p:cNvGraphicFramePr>
          <p:nvPr>
            <p:extLst>
              <p:ext uri="{D42A27DB-BD31-4B8C-83A1-F6EECF244321}">
                <p14:modId xmlns:p14="http://schemas.microsoft.com/office/powerpoint/2010/main" val="70495007"/>
              </p:ext>
            </p:extLst>
          </p:nvPr>
        </p:nvGraphicFramePr>
        <p:xfrm>
          <a:off x="0" y="1207656"/>
          <a:ext cx="3563007" cy="3832977"/>
        </p:xfrm>
        <a:graphic>
          <a:graphicData uri="http://schemas.openxmlformats.org/drawingml/2006/table">
            <a:tbl>
              <a:tblPr firstRow="1" bandRow="1">
                <a:tableStyleId>{5C22544A-7EE6-4342-B048-85BDC9FD1C3A}</a:tableStyleId>
              </a:tblPr>
              <a:tblGrid>
                <a:gridCol w="1469765"/>
                <a:gridCol w="2093242"/>
              </a:tblGrid>
              <a:tr h="14251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2000" kern="1200" dirty="0" smtClean="0">
                          <a:solidFill>
                            <a:schemeClr val="dk1"/>
                          </a:solidFill>
                          <a:effectLst/>
                          <a:latin typeface="+mn-lt"/>
                          <a:ea typeface="+mn-ea"/>
                          <a:cs typeface="+mn-cs"/>
                        </a:rPr>
                        <a:t>Project Location</a:t>
                      </a:r>
                      <a:endParaRPr lang="en-MY" sz="2000" dirty="0" smtClean="0"/>
                    </a:p>
                  </a:txBody>
                  <a:tcPr marL="137095" marR="137095" marT="68548" marB="68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2000" kern="1200" dirty="0" smtClean="0">
                          <a:solidFill>
                            <a:schemeClr val="dk1"/>
                          </a:solidFill>
                          <a:effectLst/>
                          <a:latin typeface="+mn-lt"/>
                          <a:ea typeface="+mn-ea"/>
                          <a:cs typeface="+mn-cs"/>
                        </a:rPr>
                        <a:t>Sungai </a:t>
                      </a:r>
                      <a:r>
                        <a:rPr lang="en-SG" sz="2000" kern="1200" dirty="0" err="1" smtClean="0">
                          <a:solidFill>
                            <a:schemeClr val="dk1"/>
                          </a:solidFill>
                          <a:effectLst/>
                          <a:latin typeface="+mn-lt"/>
                          <a:ea typeface="+mn-ea"/>
                          <a:cs typeface="+mn-cs"/>
                        </a:rPr>
                        <a:t>Medihit</a:t>
                      </a:r>
                      <a:r>
                        <a:rPr lang="en-SG" sz="2000" kern="1200" dirty="0" smtClean="0">
                          <a:solidFill>
                            <a:schemeClr val="dk1"/>
                          </a:solidFill>
                          <a:effectLst/>
                          <a:latin typeface="+mn-lt"/>
                          <a:ea typeface="+mn-ea"/>
                          <a:cs typeface="+mn-cs"/>
                        </a:rPr>
                        <a:t> Watershed, Sarawak, MALAYSIA</a:t>
                      </a:r>
                      <a:endParaRPr lang="en-MY" sz="2000" dirty="0" smtClean="0"/>
                    </a:p>
                  </a:txBody>
                  <a:tcPr marL="137095" marR="137095" marT="68548" marB="68548"/>
                </a:tc>
              </a:tr>
              <a:tr h="9264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2000" kern="1200" dirty="0" smtClean="0">
                          <a:solidFill>
                            <a:schemeClr val="dk1"/>
                          </a:solidFill>
                          <a:effectLst/>
                          <a:latin typeface="+mn-lt"/>
                          <a:ea typeface="+mn-ea"/>
                          <a:cs typeface="+mn-cs"/>
                        </a:rPr>
                        <a:t>Project Sites</a:t>
                      </a:r>
                      <a:endParaRPr lang="en-MY" sz="2000" dirty="0" smtClean="0"/>
                    </a:p>
                  </a:txBody>
                  <a:tcPr marL="137095" marR="137095" marT="68548" marB="68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2000" kern="1200" dirty="0" smtClean="0">
                          <a:solidFill>
                            <a:schemeClr val="dk1"/>
                          </a:solidFill>
                          <a:effectLst/>
                          <a:latin typeface="+mn-lt"/>
                          <a:ea typeface="+mn-ea"/>
                          <a:cs typeface="+mn-cs"/>
                        </a:rPr>
                        <a:t>Long </a:t>
                      </a:r>
                      <a:r>
                        <a:rPr lang="en-SG" sz="2000" kern="1200" dirty="0" err="1" smtClean="0">
                          <a:solidFill>
                            <a:schemeClr val="dk1"/>
                          </a:solidFill>
                          <a:effectLst/>
                          <a:latin typeface="+mn-lt"/>
                          <a:ea typeface="+mn-ea"/>
                          <a:cs typeface="+mn-cs"/>
                        </a:rPr>
                        <a:t>Napir</a:t>
                      </a:r>
                      <a:r>
                        <a:rPr lang="en-SG" sz="2000" kern="1200" dirty="0" smtClean="0">
                          <a:solidFill>
                            <a:schemeClr val="dk1"/>
                          </a:solidFill>
                          <a:effectLst/>
                          <a:latin typeface="+mn-lt"/>
                          <a:ea typeface="+mn-ea"/>
                          <a:cs typeface="+mn-cs"/>
                        </a:rPr>
                        <a:t> and </a:t>
                      </a:r>
                      <a:r>
                        <a:rPr lang="en-SG" sz="2000" kern="1200" dirty="0" err="1" smtClean="0">
                          <a:solidFill>
                            <a:schemeClr val="dk1"/>
                          </a:solidFill>
                          <a:effectLst/>
                          <a:latin typeface="+mn-lt"/>
                          <a:ea typeface="+mn-ea"/>
                          <a:cs typeface="+mn-cs"/>
                        </a:rPr>
                        <a:t>Kampung</a:t>
                      </a:r>
                      <a:r>
                        <a:rPr lang="en-SG" sz="2000" kern="1200" dirty="0" smtClean="0">
                          <a:solidFill>
                            <a:schemeClr val="dk1"/>
                          </a:solidFill>
                          <a:effectLst/>
                          <a:latin typeface="+mn-lt"/>
                          <a:ea typeface="+mn-ea"/>
                          <a:cs typeface="+mn-cs"/>
                        </a:rPr>
                        <a:t> </a:t>
                      </a:r>
                      <a:r>
                        <a:rPr lang="en-SG" sz="2000" kern="1200" dirty="0" err="1" smtClean="0">
                          <a:solidFill>
                            <a:schemeClr val="dk1"/>
                          </a:solidFill>
                          <a:effectLst/>
                          <a:latin typeface="+mn-lt"/>
                          <a:ea typeface="+mn-ea"/>
                          <a:cs typeface="+mn-cs"/>
                        </a:rPr>
                        <a:t>Bahagia</a:t>
                      </a:r>
                      <a:endParaRPr lang="en-MY" sz="2000" dirty="0" smtClean="0"/>
                    </a:p>
                  </a:txBody>
                  <a:tcPr marL="137095" marR="137095" marT="68548" marB="68548"/>
                </a:tc>
              </a:tr>
              <a:tr h="1304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2000" kern="1200" dirty="0" smtClean="0">
                          <a:solidFill>
                            <a:schemeClr val="dk1"/>
                          </a:solidFill>
                          <a:effectLst/>
                          <a:latin typeface="+mn-lt"/>
                          <a:ea typeface="+mn-ea"/>
                          <a:cs typeface="+mn-cs"/>
                        </a:rPr>
                        <a:t>Target Communities </a:t>
                      </a:r>
                      <a:endParaRPr lang="en-MY" sz="2000" dirty="0" smtClean="0"/>
                    </a:p>
                  </a:txBody>
                  <a:tcPr marL="137095" marR="137095" marT="68548" marB="68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2000" kern="1200" dirty="0" err="1" smtClean="0">
                          <a:solidFill>
                            <a:schemeClr val="dk1"/>
                          </a:solidFill>
                          <a:effectLst/>
                          <a:latin typeface="+mn-lt"/>
                          <a:ea typeface="+mn-ea"/>
                          <a:cs typeface="+mn-cs"/>
                        </a:rPr>
                        <a:t>Kelabit</a:t>
                      </a:r>
                      <a:r>
                        <a:rPr lang="en-SG" sz="2000" kern="1200" baseline="0" dirty="0" smtClean="0">
                          <a:solidFill>
                            <a:schemeClr val="dk1"/>
                          </a:solidFill>
                          <a:effectLst/>
                          <a:latin typeface="+mn-lt"/>
                          <a:ea typeface="+mn-ea"/>
                          <a:cs typeface="+mn-cs"/>
                        </a:rPr>
                        <a:t> at Long </a:t>
                      </a:r>
                      <a:r>
                        <a:rPr lang="en-SG" sz="2000" kern="1200" baseline="0" dirty="0" err="1" smtClean="0">
                          <a:solidFill>
                            <a:schemeClr val="dk1"/>
                          </a:solidFill>
                          <a:effectLst/>
                          <a:latin typeface="+mn-lt"/>
                          <a:ea typeface="+mn-ea"/>
                          <a:cs typeface="+mn-cs"/>
                        </a:rPr>
                        <a:t>Napir</a:t>
                      </a:r>
                      <a:r>
                        <a:rPr lang="en-SG" sz="2000" kern="1200" baseline="0" dirty="0" smtClean="0">
                          <a:solidFill>
                            <a:schemeClr val="dk1"/>
                          </a:solidFill>
                          <a:effectLst/>
                          <a:latin typeface="+mn-lt"/>
                          <a:ea typeface="+mn-ea"/>
                          <a:cs typeface="+mn-cs"/>
                        </a:rPr>
                        <a:t> and </a:t>
                      </a:r>
                      <a:r>
                        <a:rPr lang="en-SG" sz="2000" kern="1200" baseline="0" dirty="0" err="1" smtClean="0">
                          <a:solidFill>
                            <a:schemeClr val="dk1"/>
                          </a:solidFill>
                          <a:effectLst/>
                          <a:latin typeface="+mn-lt"/>
                          <a:ea typeface="+mn-ea"/>
                          <a:cs typeface="+mn-cs"/>
                        </a:rPr>
                        <a:t>Penan</a:t>
                      </a:r>
                      <a:r>
                        <a:rPr lang="en-SG" sz="2000" kern="1200" baseline="0" dirty="0" smtClean="0">
                          <a:solidFill>
                            <a:schemeClr val="dk1"/>
                          </a:solidFill>
                          <a:effectLst/>
                          <a:latin typeface="+mn-lt"/>
                          <a:ea typeface="+mn-ea"/>
                          <a:cs typeface="+mn-cs"/>
                        </a:rPr>
                        <a:t> at </a:t>
                      </a:r>
                      <a:r>
                        <a:rPr lang="en-SG" sz="2000" kern="1200" baseline="0" dirty="0" err="1" smtClean="0">
                          <a:solidFill>
                            <a:schemeClr val="dk1"/>
                          </a:solidFill>
                          <a:effectLst/>
                          <a:latin typeface="+mn-lt"/>
                          <a:ea typeface="+mn-ea"/>
                          <a:cs typeface="+mn-cs"/>
                        </a:rPr>
                        <a:t>Kampung</a:t>
                      </a:r>
                      <a:r>
                        <a:rPr lang="en-SG" sz="2000" kern="1200" baseline="0" dirty="0" smtClean="0">
                          <a:solidFill>
                            <a:schemeClr val="dk1"/>
                          </a:solidFill>
                          <a:effectLst/>
                          <a:latin typeface="+mn-lt"/>
                          <a:ea typeface="+mn-ea"/>
                          <a:cs typeface="+mn-cs"/>
                        </a:rPr>
                        <a:t> </a:t>
                      </a:r>
                      <a:r>
                        <a:rPr lang="en-SG" sz="2000" kern="1200" baseline="0" dirty="0" err="1" smtClean="0">
                          <a:solidFill>
                            <a:schemeClr val="dk1"/>
                          </a:solidFill>
                          <a:effectLst/>
                          <a:latin typeface="+mn-lt"/>
                          <a:ea typeface="+mn-ea"/>
                          <a:cs typeface="+mn-cs"/>
                        </a:rPr>
                        <a:t>Bahagia</a:t>
                      </a:r>
                      <a:endParaRPr lang="en-MY" sz="2000" dirty="0" smtClean="0"/>
                    </a:p>
                  </a:txBody>
                  <a:tcPr marL="137095" marR="137095" marT="68548" marB="68548"/>
                </a:tc>
              </a:tr>
            </a:tbl>
          </a:graphicData>
        </a:graphic>
      </p:graphicFrame>
      <p:grpSp>
        <p:nvGrpSpPr>
          <p:cNvPr id="8" name="Group 7"/>
          <p:cNvGrpSpPr/>
          <p:nvPr/>
        </p:nvGrpSpPr>
        <p:grpSpPr>
          <a:xfrm>
            <a:off x="8416145" y="2573925"/>
            <a:ext cx="2082191" cy="569730"/>
            <a:chOff x="7500763" y="3947291"/>
            <a:chExt cx="2082191" cy="569730"/>
          </a:xfrm>
        </p:grpSpPr>
        <p:sp>
          <p:nvSpPr>
            <p:cNvPr id="9" name="Left Arrow 8"/>
            <p:cNvSpPr/>
            <p:nvPr/>
          </p:nvSpPr>
          <p:spPr>
            <a:xfrm>
              <a:off x="7668016" y="3947291"/>
              <a:ext cx="1914938" cy="569730"/>
            </a:xfrm>
            <a:prstGeom prst="left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TextBox 9"/>
            <p:cNvSpPr txBox="1"/>
            <p:nvPr/>
          </p:nvSpPr>
          <p:spPr>
            <a:xfrm>
              <a:off x="7500763" y="4047490"/>
              <a:ext cx="1666500" cy="369332"/>
            </a:xfrm>
            <a:prstGeom prst="rect">
              <a:avLst/>
            </a:prstGeom>
            <a:noFill/>
          </p:spPr>
          <p:txBody>
            <a:bodyPr wrap="square" rtlCol="0">
              <a:spAutoFit/>
            </a:bodyPr>
            <a:lstStyle/>
            <a:p>
              <a:pPr algn="ctr"/>
              <a:r>
                <a:rPr lang="en-MY" b="1" dirty="0" smtClean="0"/>
                <a:t>Project Site</a:t>
              </a:r>
              <a:endParaRPr lang="en-MY" b="1" dirty="0"/>
            </a:p>
          </p:txBody>
        </p:sp>
      </p:grpSp>
      <p:sp>
        <p:nvSpPr>
          <p:cNvPr id="11" name="TextBox 10"/>
          <p:cNvSpPr txBox="1"/>
          <p:nvPr/>
        </p:nvSpPr>
        <p:spPr>
          <a:xfrm>
            <a:off x="7520307" y="2743374"/>
            <a:ext cx="1063092" cy="307777"/>
          </a:xfrm>
          <a:prstGeom prst="rect">
            <a:avLst/>
          </a:prstGeom>
          <a:solidFill>
            <a:schemeClr val="accent1"/>
          </a:solidFill>
        </p:spPr>
        <p:txBody>
          <a:bodyPr wrap="square" rtlCol="0">
            <a:spAutoFit/>
          </a:bodyPr>
          <a:lstStyle/>
          <a:p>
            <a:pPr algn="ctr"/>
            <a:r>
              <a:rPr lang="en-MY" sz="1400" b="1" dirty="0" smtClean="0"/>
              <a:t>Long </a:t>
            </a:r>
            <a:r>
              <a:rPr lang="en-MY" sz="1400" b="1" dirty="0" err="1" smtClean="0"/>
              <a:t>Napir</a:t>
            </a:r>
            <a:endParaRPr lang="en-MY" sz="1400" b="1" dirty="0"/>
          </a:p>
        </p:txBody>
      </p:sp>
    </p:spTree>
    <p:extLst>
      <p:ext uri="{BB962C8B-B14F-4D97-AF65-F5344CB8AC3E}">
        <p14:creationId xmlns:p14="http://schemas.microsoft.com/office/powerpoint/2010/main" val="91355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93405"/>
            <a:ext cx="12192000" cy="68580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endParaRPr lang="en-MY" sz="3600" dirty="0" smtClean="0"/>
          </a:p>
          <a:p>
            <a:endParaRPr lang="en-MY" sz="3600" dirty="0"/>
          </a:p>
          <a:p>
            <a:endParaRPr lang="en-MY" sz="3600" dirty="0" smtClean="0"/>
          </a:p>
          <a:p>
            <a:endParaRPr lang="en-MY" sz="3600" dirty="0"/>
          </a:p>
          <a:p>
            <a:endParaRPr lang="en-MY" sz="3600" dirty="0" smtClean="0"/>
          </a:p>
          <a:p>
            <a:endParaRPr lang="en-MY" sz="3600" dirty="0" smtClean="0"/>
          </a:p>
        </p:txBody>
      </p:sp>
      <p:pic>
        <p:nvPicPr>
          <p:cNvPr id="14" name="Picture 13"/>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8334102" cy="7251405"/>
          </a:xfrm>
          <a:prstGeom prst="rect">
            <a:avLst/>
          </a:prstGeom>
          <a:noFill/>
          <a:ln w="9525">
            <a:noFill/>
            <a:miter lim="800000"/>
            <a:headEnd/>
            <a:tailEnd/>
          </a:ln>
        </p:spPr>
      </p:pic>
      <p:pic>
        <p:nvPicPr>
          <p:cNvPr id="15" name="Picture 14"/>
          <p:cNvPicPr/>
          <p:nvPr/>
        </p:nvPicPr>
        <p:blipFill rotWithShape="1">
          <a:blip r:embed="rId3" cstate="email">
            <a:extLst>
              <a:ext uri="{28A0092B-C50C-407E-A947-70E740481C1C}">
                <a14:useLocalDpi xmlns:a14="http://schemas.microsoft.com/office/drawing/2010/main"/>
              </a:ext>
            </a:extLst>
          </a:blip>
          <a:srcRect/>
          <a:stretch/>
        </p:blipFill>
        <p:spPr bwMode="auto">
          <a:xfrm>
            <a:off x="8334102" y="-1"/>
            <a:ext cx="3857898" cy="4284920"/>
          </a:xfrm>
          <a:prstGeom prst="rect">
            <a:avLst/>
          </a:prstGeom>
          <a:noFill/>
          <a:ln w="9525">
            <a:noFill/>
            <a:miter lim="800000"/>
            <a:headEnd/>
            <a:tailEnd/>
          </a:ln>
        </p:spPr>
      </p:pic>
      <p:sp>
        <p:nvSpPr>
          <p:cNvPr id="16" name="TextBox 15"/>
          <p:cNvSpPr txBox="1"/>
          <p:nvPr/>
        </p:nvSpPr>
        <p:spPr>
          <a:xfrm>
            <a:off x="8334103" y="4678324"/>
            <a:ext cx="3857897" cy="1569660"/>
          </a:xfrm>
          <a:prstGeom prst="rect">
            <a:avLst/>
          </a:prstGeom>
          <a:noFill/>
        </p:spPr>
        <p:txBody>
          <a:bodyPr wrap="square" rtlCol="0">
            <a:spAutoFit/>
          </a:bodyPr>
          <a:lstStyle/>
          <a:p>
            <a:pPr algn="ctr"/>
            <a:r>
              <a:rPr lang="en-MY" sz="3200" b="1" dirty="0" smtClean="0">
                <a:solidFill>
                  <a:srgbClr val="0070C0"/>
                </a:solidFill>
              </a:rPr>
              <a:t>PROJECT SITES</a:t>
            </a:r>
          </a:p>
          <a:p>
            <a:pPr algn="ctr"/>
            <a:r>
              <a:rPr lang="en-MY" sz="3200" b="1" dirty="0" smtClean="0">
                <a:solidFill>
                  <a:srgbClr val="0070C0"/>
                </a:solidFill>
              </a:rPr>
              <a:t>LONG NAPIR &amp; </a:t>
            </a:r>
          </a:p>
          <a:p>
            <a:pPr algn="ctr"/>
            <a:r>
              <a:rPr lang="en-MY" sz="3200" b="1" dirty="0" smtClean="0">
                <a:solidFill>
                  <a:srgbClr val="0070C0"/>
                </a:solidFill>
              </a:rPr>
              <a:t>KAMPUNG BAHAGIA</a:t>
            </a:r>
            <a:endParaRPr lang="en-MY" sz="3200" b="1" dirty="0">
              <a:solidFill>
                <a:srgbClr val="0070C0"/>
              </a:solidFill>
            </a:endParaRPr>
          </a:p>
        </p:txBody>
      </p:sp>
      <p:sp>
        <p:nvSpPr>
          <p:cNvPr id="7" name="TextBox 6"/>
          <p:cNvSpPr txBox="1"/>
          <p:nvPr/>
        </p:nvSpPr>
        <p:spPr>
          <a:xfrm>
            <a:off x="4393096" y="3560795"/>
            <a:ext cx="2971800" cy="523220"/>
          </a:xfrm>
          <a:prstGeom prst="rect">
            <a:avLst/>
          </a:prstGeom>
          <a:solidFill>
            <a:srgbClr val="FFC000"/>
          </a:solidFill>
        </p:spPr>
        <p:txBody>
          <a:bodyPr wrap="square" rtlCol="0">
            <a:spAutoFit/>
          </a:bodyPr>
          <a:lstStyle/>
          <a:p>
            <a:pPr algn="ctr"/>
            <a:r>
              <a:rPr lang="en-MY" sz="2800" b="1" dirty="0" smtClean="0"/>
              <a:t>Long </a:t>
            </a:r>
            <a:r>
              <a:rPr lang="en-MY" sz="2800" b="1" dirty="0" err="1" smtClean="0"/>
              <a:t>Napir</a:t>
            </a:r>
            <a:endParaRPr lang="en-MY" sz="2800" b="1" dirty="0"/>
          </a:p>
        </p:txBody>
      </p:sp>
      <p:sp>
        <p:nvSpPr>
          <p:cNvPr id="8" name="TextBox 7"/>
          <p:cNvSpPr txBox="1"/>
          <p:nvPr/>
        </p:nvSpPr>
        <p:spPr>
          <a:xfrm>
            <a:off x="3965713" y="5919647"/>
            <a:ext cx="2971800" cy="523220"/>
          </a:xfrm>
          <a:prstGeom prst="rect">
            <a:avLst/>
          </a:prstGeom>
          <a:solidFill>
            <a:srgbClr val="FFC000"/>
          </a:solidFill>
        </p:spPr>
        <p:txBody>
          <a:bodyPr wrap="square" rtlCol="0">
            <a:spAutoFit/>
          </a:bodyPr>
          <a:lstStyle/>
          <a:p>
            <a:pPr algn="ctr"/>
            <a:r>
              <a:rPr lang="en-MY" sz="2800" b="1" dirty="0" err="1" smtClean="0"/>
              <a:t>Kampung</a:t>
            </a:r>
            <a:r>
              <a:rPr lang="en-MY" sz="2800" b="1" dirty="0" smtClean="0"/>
              <a:t> </a:t>
            </a:r>
            <a:r>
              <a:rPr lang="en-MY" sz="2800" b="1" dirty="0" err="1" smtClean="0"/>
              <a:t>Bahagia</a:t>
            </a:r>
            <a:endParaRPr lang="en-MY" sz="2800" b="1" dirty="0"/>
          </a:p>
        </p:txBody>
      </p:sp>
      <p:sp>
        <p:nvSpPr>
          <p:cNvPr id="2" name="Rectangle 1"/>
          <p:cNvSpPr/>
          <p:nvPr/>
        </p:nvSpPr>
        <p:spPr>
          <a:xfrm>
            <a:off x="4490113" y="4062490"/>
            <a:ext cx="3370998" cy="1477328"/>
          </a:xfrm>
          <a:prstGeom prst="rect">
            <a:avLst/>
          </a:prstGeom>
          <a:solidFill>
            <a:schemeClr val="accent6"/>
          </a:solidFill>
        </p:spPr>
        <p:txBody>
          <a:bodyPr wrap="square">
            <a:spAutoFit/>
          </a:bodyPr>
          <a:lstStyle/>
          <a:p>
            <a:r>
              <a:rPr lang="en-MY" dirty="0"/>
              <a:t>Villagers are of old folks and </a:t>
            </a:r>
            <a:r>
              <a:rPr lang="en-MY" dirty="0" smtClean="0"/>
              <a:t>depends </a:t>
            </a:r>
            <a:r>
              <a:rPr lang="en-MY" dirty="0"/>
              <a:t>on farming, forest produce and hunting for </a:t>
            </a:r>
            <a:r>
              <a:rPr lang="en-MY" dirty="0" smtClean="0"/>
              <a:t>livelihood. Electricity </a:t>
            </a:r>
            <a:r>
              <a:rPr lang="en-MY" dirty="0"/>
              <a:t>power is available from 6 – </a:t>
            </a:r>
            <a:r>
              <a:rPr lang="en-MY" dirty="0" err="1"/>
              <a:t>10pm</a:t>
            </a:r>
            <a:r>
              <a:rPr lang="en-MY" dirty="0"/>
              <a:t> </a:t>
            </a:r>
            <a:endParaRPr lang="en-US" dirty="0"/>
          </a:p>
        </p:txBody>
      </p:sp>
      <p:sp>
        <p:nvSpPr>
          <p:cNvPr id="4" name="Rectangle 3"/>
          <p:cNvSpPr/>
          <p:nvPr/>
        </p:nvSpPr>
        <p:spPr>
          <a:xfrm>
            <a:off x="3889513" y="6421342"/>
            <a:ext cx="6096000" cy="923330"/>
          </a:xfrm>
          <a:prstGeom prst="rect">
            <a:avLst/>
          </a:prstGeom>
          <a:solidFill>
            <a:schemeClr val="accent6"/>
          </a:solidFill>
        </p:spPr>
        <p:txBody>
          <a:bodyPr>
            <a:spAutoFit/>
          </a:bodyPr>
          <a:lstStyle/>
          <a:p>
            <a:r>
              <a:rPr lang="en-MY" dirty="0"/>
              <a:t>Villagers are living the traditional way of life, depending     heavily on hunting, farming and jungle </a:t>
            </a:r>
            <a:r>
              <a:rPr lang="en-MY" dirty="0" smtClean="0"/>
              <a:t>produce. No </a:t>
            </a:r>
            <a:r>
              <a:rPr lang="en-MY" dirty="0"/>
              <a:t>electricity, only small generator at a few houses</a:t>
            </a:r>
          </a:p>
        </p:txBody>
      </p:sp>
    </p:spTree>
    <p:extLst>
      <p:ext uri="{BB962C8B-B14F-4D97-AF65-F5344CB8AC3E}">
        <p14:creationId xmlns:p14="http://schemas.microsoft.com/office/powerpoint/2010/main" val="380387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PROJECT GOAL AND SPECIFIC OBJECTIVES </a:t>
            </a:r>
          </a:p>
        </p:txBody>
      </p:sp>
      <p:sp>
        <p:nvSpPr>
          <p:cNvPr id="3" name="Subtitle 2"/>
          <p:cNvSpPr>
            <a:spLocks noGrp="1"/>
          </p:cNvSpPr>
          <p:nvPr>
            <p:ph type="subTitle" idx="1"/>
          </p:nvPr>
        </p:nvSpPr>
        <p:spPr>
          <a:xfrm>
            <a:off x="4626591" y="1204556"/>
            <a:ext cx="7287905"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62500" lnSpcReduction="20000"/>
          </a:bodyPr>
          <a:lstStyle/>
          <a:p>
            <a:pPr algn="l">
              <a:tabLst>
                <a:tab pos="2335213" algn="l"/>
              </a:tabLst>
            </a:pPr>
            <a:r>
              <a:rPr lang="en-MY" sz="3600" dirty="0" smtClean="0"/>
              <a:t>The goal is to promote Sustainable Forest Management in Sungai </a:t>
            </a:r>
            <a:r>
              <a:rPr lang="en-MY" sz="3600" dirty="0" err="1" smtClean="0"/>
              <a:t>Medihit</a:t>
            </a:r>
            <a:r>
              <a:rPr lang="en-MY" sz="3600" dirty="0" smtClean="0"/>
              <a:t> Watershed through building </a:t>
            </a:r>
            <a:r>
              <a:rPr lang="en-MY" sz="3600" dirty="0"/>
              <a:t>the capacity of the local </a:t>
            </a:r>
            <a:r>
              <a:rPr lang="en-MY" sz="3600" dirty="0" smtClean="0"/>
              <a:t>community, demonstrating </a:t>
            </a:r>
            <a:r>
              <a:rPr lang="en-MY" sz="3600" dirty="0"/>
              <a:t>innovative operational </a:t>
            </a:r>
            <a:r>
              <a:rPr lang="en-MY" sz="3600" dirty="0" smtClean="0"/>
              <a:t>models and establishing </a:t>
            </a:r>
            <a:r>
              <a:rPr lang="en-MY" sz="3600" dirty="0"/>
              <a:t>new governance mechanism on community development </a:t>
            </a:r>
          </a:p>
          <a:p>
            <a:pPr algn="l">
              <a:tabLst>
                <a:tab pos="2335213" algn="l"/>
              </a:tabLst>
            </a:pPr>
            <a:endParaRPr lang="en-MY" sz="3600" dirty="0" smtClean="0"/>
          </a:p>
          <a:p>
            <a:pPr algn="l">
              <a:tabLst>
                <a:tab pos="2335213" algn="l"/>
              </a:tabLst>
            </a:pPr>
            <a:r>
              <a:rPr lang="en-MY" sz="3600" dirty="0" smtClean="0"/>
              <a:t>The project aims to </a:t>
            </a:r>
          </a:p>
          <a:p>
            <a:pPr algn="l">
              <a:tabLst>
                <a:tab pos="2335213" algn="l"/>
              </a:tabLst>
            </a:pPr>
            <a:endParaRPr lang="en-MY" sz="3600" dirty="0"/>
          </a:p>
          <a:p>
            <a:pPr marL="571500" indent="-571500" algn="l">
              <a:buFont typeface="Arial" panose="020B0604020202020204" pitchFamily="34" charset="0"/>
              <a:buChar char="•"/>
              <a:tabLst>
                <a:tab pos="2335213" algn="l"/>
              </a:tabLst>
            </a:pPr>
            <a:r>
              <a:rPr lang="en-MY" sz="3600" dirty="0"/>
              <a:t>To promote Sustainable Forest Management through the setting up Forest Management Plans, applying innovative Forest Management Techniques and establishing Forest Management Mechanism</a:t>
            </a:r>
          </a:p>
          <a:p>
            <a:pPr marL="571500" indent="-571500" algn="l">
              <a:buFont typeface="Arial" panose="020B0604020202020204" pitchFamily="34" charset="0"/>
              <a:buChar char="•"/>
              <a:tabLst>
                <a:tab pos="2335213" algn="l"/>
              </a:tabLst>
            </a:pPr>
            <a:r>
              <a:rPr lang="en-MY" sz="3600" dirty="0"/>
              <a:t>To enhance the capacity of communities on Sustainable Forest Management and livelihood development</a:t>
            </a:r>
          </a:p>
          <a:p>
            <a:pPr marL="571500" indent="-571500" algn="l">
              <a:buFont typeface="Arial" panose="020B0604020202020204" pitchFamily="34" charset="0"/>
              <a:buChar char="•"/>
              <a:tabLst>
                <a:tab pos="2335213" algn="l"/>
              </a:tabLst>
            </a:pPr>
            <a:r>
              <a:rPr lang="en-MY" sz="3600" dirty="0"/>
              <a:t>To improve the living conditions by upgrading the community service infrastructure</a:t>
            </a:r>
          </a:p>
          <a:p>
            <a:pPr algn="l">
              <a:tabLst>
                <a:tab pos="2335213" algn="l"/>
              </a:tabLst>
            </a:pPr>
            <a:endParaRPr lang="en-MY" sz="3600" dirty="0"/>
          </a:p>
          <a:p>
            <a:pPr marL="571500" indent="-571500" algn="l">
              <a:buFont typeface="Arial" panose="020B0604020202020204" pitchFamily="34" charset="0"/>
              <a:buChar char="•"/>
              <a:tabLst>
                <a:tab pos="2335213" algn="l"/>
              </a:tabLst>
            </a:pPr>
            <a:endParaRPr lang="en-MY" sz="3600" dirty="0" smtClean="0"/>
          </a:p>
          <a:p>
            <a:pPr algn="l">
              <a:tabLst>
                <a:tab pos="2335213" algn="l"/>
              </a:tabLst>
            </a:pPr>
            <a:endParaRPr lang="en-MY" sz="3600"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259" y="1068078"/>
            <a:ext cx="4163828" cy="56534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2650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1: IMPROVEMENT IN COMMUNITY FOREST MANAGEMENT</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tabLst>
                <a:tab pos="2335213" algn="l"/>
              </a:tabLst>
            </a:pPr>
            <a:r>
              <a:rPr lang="en-MY" sz="3600" dirty="0" smtClean="0"/>
              <a:t>Activity 1.1 	Baseline Survey on Resources and Socio-economic  		Development</a:t>
            </a:r>
          </a:p>
          <a:p>
            <a:pPr algn="l">
              <a:tabLst>
                <a:tab pos="2335213" algn="l"/>
              </a:tabLst>
            </a:pPr>
            <a:endParaRPr lang="en-MY" sz="3600" dirty="0"/>
          </a:p>
          <a:p>
            <a:pPr marL="571500" indent="-571500" algn="l">
              <a:buFont typeface="Arial" panose="020B0604020202020204" pitchFamily="34" charset="0"/>
              <a:buChar char="•"/>
              <a:tabLst>
                <a:tab pos="2335213" algn="l"/>
              </a:tabLst>
            </a:pPr>
            <a:r>
              <a:rPr lang="en-MY" sz="3600" dirty="0" smtClean="0"/>
              <a:t>A resource survey was successfully carried out deep in the forest by a team of field assistants led by the Project consultant </a:t>
            </a:r>
          </a:p>
          <a:p>
            <a:pPr marL="571500" indent="-571500" algn="l">
              <a:buFont typeface="Arial" panose="020B0604020202020204" pitchFamily="34" charset="0"/>
              <a:buChar char="•"/>
              <a:tabLst>
                <a:tab pos="2335213" algn="l"/>
              </a:tabLst>
            </a:pPr>
            <a:r>
              <a:rPr lang="en-MY" sz="3600" dirty="0" smtClean="0"/>
              <a:t>A socio-economic survey was successfully carried out by Project consultants with assistance from university students as field assistants</a:t>
            </a:r>
          </a:p>
          <a:p>
            <a:pPr algn="l">
              <a:tabLst>
                <a:tab pos="2335213" algn="l"/>
              </a:tabLst>
            </a:pPr>
            <a:endParaRPr lang="en-MY" sz="3600" dirty="0"/>
          </a:p>
        </p:txBody>
      </p:sp>
      <p:sp>
        <p:nvSpPr>
          <p:cNvPr id="4" name="TextBox 3"/>
          <p:cNvSpPr txBox="1"/>
          <p:nvPr/>
        </p:nvSpPr>
        <p:spPr>
          <a:xfrm>
            <a:off x="0" y="2420034"/>
            <a:ext cx="12192000" cy="646331"/>
          </a:xfrm>
          <a:prstGeom prst="rect">
            <a:avLst/>
          </a:prstGeom>
          <a:solidFill>
            <a:srgbClr val="FFC000"/>
          </a:solidFill>
        </p:spPr>
        <p:txBody>
          <a:bodyPr wrap="square" rtlCol="0">
            <a:spAutoFit/>
          </a:bodyPr>
          <a:lstStyle/>
          <a:p>
            <a:pPr algn="ctr"/>
            <a:r>
              <a:rPr lang="en-MY" sz="3600" dirty="0" smtClean="0"/>
              <a:t>Achievement</a:t>
            </a:r>
            <a:endParaRPr lang="en-MY" sz="3600" dirty="0"/>
          </a:p>
        </p:txBody>
      </p:sp>
    </p:spTree>
    <p:extLst>
      <p:ext uri="{BB962C8B-B14F-4D97-AF65-F5344CB8AC3E}">
        <p14:creationId xmlns:p14="http://schemas.microsoft.com/office/powerpoint/2010/main" val="158555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1: IMPROVEMENT IN COMMUNITY FOREST MANAGEMENT</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tabLst>
                <a:tab pos="2335213" algn="l"/>
              </a:tabLst>
            </a:pPr>
            <a:r>
              <a:rPr lang="en-MY" sz="3600" dirty="0" smtClean="0"/>
              <a:t>Activity 1.1 	Baseline Survey on Resources and Socio-economic  		Development</a:t>
            </a:r>
          </a:p>
          <a:p>
            <a:pPr algn="l">
              <a:tabLst>
                <a:tab pos="2335213" algn="l"/>
              </a:tabLst>
            </a:pPr>
            <a:endParaRPr lang="en-MY" sz="3600" dirty="0"/>
          </a:p>
          <a:p>
            <a:pPr marL="571500" indent="-571500" algn="l">
              <a:buFont typeface="Arial" panose="020B0604020202020204" pitchFamily="34" charset="0"/>
              <a:buChar char="•"/>
              <a:tabLst>
                <a:tab pos="2335213" algn="l"/>
              </a:tabLst>
            </a:pPr>
            <a:r>
              <a:rPr lang="en-MY" sz="3600" dirty="0" smtClean="0"/>
              <a:t>The team gathered data on forest resources and community socio-economic circumstances. The consultant has developed a preliminary Community Forest Management Plan</a:t>
            </a:r>
          </a:p>
          <a:p>
            <a:pPr marL="571500" indent="-571500" algn="l">
              <a:buFont typeface="Arial" panose="020B0604020202020204" pitchFamily="34" charset="0"/>
              <a:buChar char="•"/>
              <a:tabLst>
                <a:tab pos="2335213" algn="l"/>
              </a:tabLst>
            </a:pPr>
            <a:r>
              <a:rPr lang="en-MY" sz="3600" dirty="0" smtClean="0"/>
              <a:t>The implementation of Activiti 1.1 acts as a precursor to the successful implementation of other activity in achieving the goal of improvement </a:t>
            </a:r>
            <a:r>
              <a:rPr lang="en-MY" sz="3600" dirty="0"/>
              <a:t>in Community Forest </a:t>
            </a:r>
            <a:r>
              <a:rPr lang="en-MY" sz="3600" dirty="0" smtClean="0"/>
              <a:t>Management</a:t>
            </a:r>
          </a:p>
          <a:p>
            <a:pPr algn="l">
              <a:tabLst>
                <a:tab pos="2335213" algn="l"/>
              </a:tabLst>
            </a:pPr>
            <a:endParaRPr lang="en-MY" sz="3600" dirty="0"/>
          </a:p>
        </p:txBody>
      </p:sp>
      <p:sp>
        <p:nvSpPr>
          <p:cNvPr id="4" name="TextBox 3"/>
          <p:cNvSpPr txBox="1"/>
          <p:nvPr/>
        </p:nvSpPr>
        <p:spPr>
          <a:xfrm>
            <a:off x="0" y="2420034"/>
            <a:ext cx="12192000" cy="646331"/>
          </a:xfrm>
          <a:prstGeom prst="rect">
            <a:avLst/>
          </a:prstGeom>
          <a:solidFill>
            <a:srgbClr val="FFC000"/>
          </a:solidFill>
        </p:spPr>
        <p:txBody>
          <a:bodyPr wrap="square" rtlCol="0">
            <a:spAutoFit/>
          </a:bodyPr>
          <a:lstStyle/>
          <a:p>
            <a:pPr algn="ctr"/>
            <a:r>
              <a:rPr lang="en-MY" sz="3600" dirty="0" smtClean="0"/>
              <a:t>Impacts</a:t>
            </a:r>
            <a:endParaRPr lang="en-MY" sz="3600" dirty="0"/>
          </a:p>
        </p:txBody>
      </p:sp>
    </p:spTree>
    <p:extLst>
      <p:ext uri="{BB962C8B-B14F-4D97-AF65-F5344CB8AC3E}">
        <p14:creationId xmlns:p14="http://schemas.microsoft.com/office/powerpoint/2010/main" val="331401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1600"/>
          </a:xfrm>
        </p:spPr>
        <p:txBody>
          <a:bodyPr anchor="ctr">
            <a:noAutofit/>
          </a:bodyPr>
          <a:lstStyle/>
          <a:p>
            <a:r>
              <a:rPr lang="en-MY" sz="4400" b="1" dirty="0" smtClean="0">
                <a:solidFill>
                  <a:srgbClr val="0070C0"/>
                </a:solidFill>
              </a:rPr>
              <a:t>OUTPUT 1: IMPROVEMENT IN COMMUNITY FOREST MANAGEMENT</a:t>
            </a:r>
          </a:p>
        </p:txBody>
      </p:sp>
      <p:sp>
        <p:nvSpPr>
          <p:cNvPr id="3" name="Subtitle 2"/>
          <p:cNvSpPr>
            <a:spLocks noGrp="1"/>
          </p:cNvSpPr>
          <p:nvPr>
            <p:ph type="subTitle" idx="1"/>
          </p:nvPr>
        </p:nvSpPr>
        <p:spPr>
          <a:xfrm>
            <a:off x="0" y="1371600"/>
            <a:ext cx="12192000" cy="5486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tabLst>
                <a:tab pos="2335213" algn="l"/>
              </a:tabLst>
            </a:pPr>
            <a:r>
              <a:rPr lang="en-MY" sz="3600" dirty="0" smtClean="0"/>
              <a:t>Activity 1.1 	Baseline Survey on Resources and Socio-economic  		Development</a:t>
            </a:r>
          </a:p>
          <a:p>
            <a:pPr algn="l">
              <a:tabLst>
                <a:tab pos="2335213" algn="l"/>
              </a:tabLst>
            </a:pPr>
            <a:endParaRPr lang="en-MY" sz="3600" dirty="0" smtClean="0"/>
          </a:p>
        </p:txBody>
      </p:sp>
      <p:sp>
        <p:nvSpPr>
          <p:cNvPr id="4" name="TextBox 3"/>
          <p:cNvSpPr txBox="1"/>
          <p:nvPr/>
        </p:nvSpPr>
        <p:spPr>
          <a:xfrm>
            <a:off x="0" y="2420034"/>
            <a:ext cx="12192000" cy="646331"/>
          </a:xfrm>
          <a:prstGeom prst="rect">
            <a:avLst/>
          </a:prstGeom>
          <a:solidFill>
            <a:srgbClr val="FFC000"/>
          </a:solidFill>
        </p:spPr>
        <p:txBody>
          <a:bodyPr wrap="square" rtlCol="0">
            <a:spAutoFit/>
          </a:bodyPr>
          <a:lstStyle/>
          <a:p>
            <a:pPr algn="ctr"/>
            <a:r>
              <a:rPr lang="en-MY" sz="3600" dirty="0" smtClean="0"/>
              <a:t>Forest Resource Assessment Activities Pictures</a:t>
            </a:r>
            <a:endParaRPr lang="en-MY" sz="36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5564" y="3245604"/>
            <a:ext cx="3063240" cy="3433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4259" y="3245604"/>
            <a:ext cx="3063240" cy="3433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2954" y="3245604"/>
            <a:ext cx="3063240" cy="3433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00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826" y="-36214"/>
            <a:ext cx="10515600" cy="1325563"/>
          </a:xfrm>
        </p:spPr>
        <p:txBody>
          <a:bodyPr>
            <a:normAutofit/>
          </a:bodyPr>
          <a:lstStyle/>
          <a:p>
            <a:r>
              <a:rPr lang="en-SG" b="1" dirty="0">
                <a:solidFill>
                  <a:srgbClr val="0070C0"/>
                </a:solidFill>
              </a:rPr>
              <a:t>Community Forest Management Planning</a:t>
            </a:r>
            <a:endParaRPr lang="en-US" b="1" dirty="0">
              <a:solidFill>
                <a:srgbClr val="0070C0"/>
              </a:solidFill>
            </a:endParaRPr>
          </a:p>
        </p:txBody>
      </p:sp>
      <p:sp>
        <p:nvSpPr>
          <p:cNvPr id="3" name="Rectangle 2"/>
          <p:cNvSpPr/>
          <p:nvPr/>
        </p:nvSpPr>
        <p:spPr>
          <a:xfrm>
            <a:off x="4816444" y="1086269"/>
            <a:ext cx="6771992" cy="5781070"/>
          </a:xfrm>
          <a:prstGeom prst="rect">
            <a:avLst/>
          </a:prstGeom>
        </p:spPr>
        <p:txBody>
          <a:bodyPr wrap="square">
            <a:spAutoFit/>
          </a:bodyPr>
          <a:lstStyle/>
          <a:p>
            <a:pPr>
              <a:lnSpc>
                <a:spcPts val="2600"/>
              </a:lnSpc>
            </a:pPr>
            <a:r>
              <a:rPr lang="en-US" sz="2400" dirty="0"/>
              <a:t>In Sarawak,  the success of community forestry activities was seen as dependent on </a:t>
            </a:r>
            <a:endParaRPr lang="en-US" sz="2400" dirty="0" smtClean="0"/>
          </a:p>
          <a:p>
            <a:pPr>
              <a:lnSpc>
                <a:spcPts val="2600"/>
              </a:lnSpc>
            </a:pPr>
            <a:r>
              <a:rPr lang="en-US" sz="2400" dirty="0" smtClean="0"/>
              <a:t>(</a:t>
            </a:r>
            <a:r>
              <a:rPr lang="en-US" sz="2400" dirty="0" err="1"/>
              <a:t>i</a:t>
            </a:r>
            <a:r>
              <a:rPr lang="en-US" sz="2400" dirty="0"/>
              <a:t>) the community possessing on legal rights to forest produce and/or security of land tenure and </a:t>
            </a:r>
          </a:p>
          <a:p>
            <a:pPr>
              <a:lnSpc>
                <a:spcPts val="2600"/>
              </a:lnSpc>
            </a:pPr>
            <a:r>
              <a:rPr lang="en-US" sz="2400" dirty="0"/>
              <a:t>(ii) initiative taken by the community (rather than imposed from outside</a:t>
            </a:r>
            <a:r>
              <a:rPr lang="en-US" sz="2400" dirty="0" smtClean="0"/>
              <a:t>)</a:t>
            </a:r>
          </a:p>
          <a:p>
            <a:pPr>
              <a:lnSpc>
                <a:spcPts val="2600"/>
              </a:lnSpc>
            </a:pPr>
            <a:endParaRPr lang="en-SG" sz="2600" dirty="0"/>
          </a:p>
          <a:p>
            <a:r>
              <a:rPr lang="en-SG" sz="2600" dirty="0" smtClean="0"/>
              <a:t>Discussions of the project with the two indigenous communities include: </a:t>
            </a:r>
          </a:p>
          <a:p>
            <a:pPr>
              <a:lnSpc>
                <a:spcPts val="1400"/>
              </a:lnSpc>
            </a:pPr>
            <a:endParaRPr lang="en-SG" sz="2600" dirty="0" smtClean="0"/>
          </a:p>
          <a:p>
            <a:pPr marL="342900" indent="-342900">
              <a:lnSpc>
                <a:spcPts val="2400"/>
              </a:lnSpc>
              <a:buFont typeface="Arial" panose="020B0604020202020204" pitchFamily="34" charset="0"/>
              <a:buChar char="•"/>
            </a:pPr>
            <a:r>
              <a:rPr lang="en-SG" sz="2600" dirty="0" smtClean="0"/>
              <a:t>limiting </a:t>
            </a:r>
            <a:r>
              <a:rPr lang="en-SG" sz="2600" dirty="0"/>
              <a:t>extraction of important timber species used for house and boat construction; </a:t>
            </a:r>
            <a:endParaRPr lang="en-SG" sz="2600" dirty="0" smtClean="0"/>
          </a:p>
          <a:p>
            <a:pPr marL="342900" indent="-342900">
              <a:lnSpc>
                <a:spcPts val="2400"/>
              </a:lnSpc>
              <a:buFont typeface="Arial" panose="020B0604020202020204" pitchFamily="34" charset="0"/>
              <a:buChar char="•"/>
            </a:pPr>
            <a:r>
              <a:rPr lang="en-SG" sz="2600" dirty="0" smtClean="0"/>
              <a:t>felling </a:t>
            </a:r>
            <a:r>
              <a:rPr lang="en-SG" sz="2600" dirty="0"/>
              <a:t>only mature trees (e.g. </a:t>
            </a:r>
            <a:r>
              <a:rPr lang="en-SG" sz="2600" dirty="0" err="1"/>
              <a:t>ramin</a:t>
            </a:r>
            <a:r>
              <a:rPr lang="en-SG" sz="2600" dirty="0"/>
              <a:t> for planks and </a:t>
            </a:r>
            <a:r>
              <a:rPr lang="en-SG" sz="2600" dirty="0" err="1"/>
              <a:t>kapur</a:t>
            </a:r>
            <a:r>
              <a:rPr lang="en-SG" sz="2600" dirty="0"/>
              <a:t> for the body of a </a:t>
            </a:r>
            <a:r>
              <a:rPr lang="en-SG" sz="2600" dirty="0" smtClean="0"/>
              <a:t>boat); </a:t>
            </a:r>
          </a:p>
          <a:p>
            <a:pPr marL="342900" indent="-342900">
              <a:lnSpc>
                <a:spcPts val="2400"/>
              </a:lnSpc>
              <a:buFont typeface="Arial" panose="020B0604020202020204" pitchFamily="34" charset="0"/>
              <a:buChar char="•"/>
            </a:pPr>
            <a:r>
              <a:rPr lang="en-SG" sz="2600" dirty="0" smtClean="0"/>
              <a:t>nurturing </a:t>
            </a:r>
            <a:r>
              <a:rPr lang="en-SG" sz="2600" dirty="0"/>
              <a:t>seedlings, saplings and immature trees and leaving them to mature. </a:t>
            </a:r>
            <a:endParaRPr lang="en-SG" sz="2600" dirty="0" smtClean="0"/>
          </a:p>
          <a:p>
            <a:pPr marL="342900" indent="-342900">
              <a:lnSpc>
                <a:spcPts val="2400"/>
              </a:lnSpc>
              <a:buFont typeface="Arial" panose="020B0604020202020204" pitchFamily="34" charset="0"/>
              <a:buChar char="•"/>
            </a:pPr>
            <a:endParaRPr lang="en-SG" sz="2600" dirty="0" smtClean="0"/>
          </a:p>
        </p:txBody>
      </p:sp>
      <p:pic>
        <p:nvPicPr>
          <p:cNvPr id="4" name="Picture 3" descr="Lg Napir plot 1-6 for report"/>
          <p:cNvPicPr/>
          <p:nvPr/>
        </p:nvPicPr>
        <p:blipFill>
          <a:blip r:embed="rId2" cstate="print"/>
          <a:srcRect l="5486" t="2144" r="987" b="9677"/>
          <a:stretch>
            <a:fillRect/>
          </a:stretch>
        </p:blipFill>
        <p:spPr bwMode="auto">
          <a:xfrm>
            <a:off x="547338" y="1211926"/>
            <a:ext cx="3481454" cy="2490942"/>
          </a:xfrm>
          <a:prstGeom prst="rect">
            <a:avLst/>
          </a:prstGeom>
          <a:noFill/>
          <a:ln w="9525">
            <a:noFill/>
            <a:miter lim="800000"/>
            <a:headEnd/>
            <a:tailEnd/>
          </a:ln>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1112" y="3868950"/>
            <a:ext cx="3393906" cy="2545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1832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2058</TotalTime>
  <Words>1280</Words>
  <Application>Microsoft Office PowerPoint</Application>
  <PresentationFormat>宽屏</PresentationFormat>
  <Paragraphs>214</Paragraphs>
  <Slides>29</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29</vt:i4>
      </vt:variant>
    </vt:vector>
  </HeadingPairs>
  <TitlesOfParts>
    <vt:vector size="38" baseType="lpstr">
      <vt:lpstr>굴림</vt:lpstr>
      <vt:lpstr>굴림</vt:lpstr>
      <vt:lpstr>맑은 고딕</vt:lpstr>
      <vt:lpstr>Arial</vt:lpstr>
      <vt:lpstr>Calibri</vt:lpstr>
      <vt:lpstr>Calibri Light</vt:lpstr>
      <vt:lpstr>Times New Roman</vt:lpstr>
      <vt:lpstr>Wingdings</vt:lpstr>
      <vt:lpstr>Office Theme</vt:lpstr>
      <vt:lpstr> Progress of APFNet/2013/PP/05 Community Based Sustainable Forest Management of Sungai Medihit Watershed, Sarawak, MALAYSIA </vt:lpstr>
      <vt:lpstr>KEY MILESTONES OF APFNet-ITTO-SARAWAK FD SUNGAI MEDIHIT WATERSHED PARTNERSHIP</vt:lpstr>
      <vt:lpstr>MAP OF SARAWAK, MALAYSIA</vt:lpstr>
      <vt:lpstr>PowerPoint 演示文稿</vt:lpstr>
      <vt:lpstr>PROJECT GOAL AND SPECIFIC OBJECTIVES </vt:lpstr>
      <vt:lpstr>OUTPUT 1: IMPROVEMENT IN COMMUNITY FOREST MANAGEMENT</vt:lpstr>
      <vt:lpstr>OUTPUT 1: IMPROVEMENT IN COMMUNITY FOREST MANAGEMENT</vt:lpstr>
      <vt:lpstr>OUTPUT 1: IMPROVEMENT IN COMMUNITY FOREST MANAGEMENT</vt:lpstr>
      <vt:lpstr>Community Forest Management Planning</vt:lpstr>
      <vt:lpstr>Community Forest Management Planning</vt:lpstr>
      <vt:lpstr>Traditional Longhouse at Long Napir </vt:lpstr>
      <vt:lpstr>OUTREACH PLANS OF APFNET-ITTO-SARAWAK FD  SUNGAI MEDIHIT WATERSHED PARTNERSHIP</vt:lpstr>
      <vt:lpstr>OUTPUT 1: IMPROVEMENT IN COMMUNITY FOREST MANAGEMENT</vt:lpstr>
      <vt:lpstr>OUTPUT 1: IMPROVEMENT IN COMMUNITY FOREST MANAGEMENT</vt:lpstr>
      <vt:lpstr>OUTPUT 1: IMPROVEMENT IN COMMUNITY FOREST MANAGEMENT</vt:lpstr>
      <vt:lpstr>OUTPUT 1: IMPROVEMENT IN COMMUNITY FOREST MANAGEMENT</vt:lpstr>
      <vt:lpstr>OUTPUT 1: IMPROVEMENT IN COMMUNITY FOREST MANAGEMENT</vt:lpstr>
      <vt:lpstr>OUTPUT 2: CAPACITY OF THE COMMUNITY ON DEVELOPMENT ENHANCED</vt:lpstr>
      <vt:lpstr>OUTPUT 2: CAPACITY OF THE COMMUNITY ON DEVELOPMENT ENHANCED</vt:lpstr>
      <vt:lpstr>OUTPUT 2: CAPACITY OF THE COMMUNITY ON DEVELOPMENT ENHANCED</vt:lpstr>
      <vt:lpstr>OUTPUT 2: CAPACITY OF THE COMMUNITY ON DEVELOPMENT ENHANCED</vt:lpstr>
      <vt:lpstr>OUTPUT 2: CAPACITY OF THE COMMUNITY ON DEVELOPMENT ENHANCED</vt:lpstr>
      <vt:lpstr>OUTPUT 2: CAPACITY OF THE COMMUNITY ON DEVELOPMENT ENHANCED</vt:lpstr>
      <vt:lpstr>OUTPUT 2: CAPACITY OF THE COMMUNITY ON DEVELOPMENT ENHANCED</vt:lpstr>
      <vt:lpstr>OUTPUT 2: CAPACITY OF THE COMMUNITY ON DEVELOPMENT ENHANCED</vt:lpstr>
      <vt:lpstr>VARIOUS PICTURES FROM PROJECT SITE</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Based Sustainable Forest Management of Sungai Medihit Watershed, Sarawak, MALAYSIA</dc:title>
  <dc:creator>Derek Morris</dc:creator>
  <cp:lastModifiedBy>孙伟娜</cp:lastModifiedBy>
  <cp:revision>126</cp:revision>
  <dcterms:created xsi:type="dcterms:W3CDTF">2016-04-19T09:52:28Z</dcterms:created>
  <dcterms:modified xsi:type="dcterms:W3CDTF">2018-01-29T09:41:30Z</dcterms:modified>
</cp:coreProperties>
</file>